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93" r:id="rId2"/>
  </p:sldMasterIdLst>
  <p:notesMasterIdLst>
    <p:notesMasterId r:id="rId19"/>
  </p:notesMasterIdLst>
  <p:sldIdLst>
    <p:sldId id="336" r:id="rId3"/>
    <p:sldId id="337" r:id="rId4"/>
    <p:sldId id="330" r:id="rId5"/>
    <p:sldId id="327" r:id="rId6"/>
    <p:sldId id="331" r:id="rId7"/>
    <p:sldId id="332" r:id="rId8"/>
    <p:sldId id="386" r:id="rId9"/>
    <p:sldId id="380" r:id="rId10"/>
    <p:sldId id="387" r:id="rId11"/>
    <p:sldId id="390" r:id="rId12"/>
    <p:sldId id="388" r:id="rId13"/>
    <p:sldId id="333" r:id="rId14"/>
    <p:sldId id="384" r:id="rId15"/>
    <p:sldId id="281" r:id="rId16"/>
    <p:sldId id="385" r:id="rId17"/>
    <p:sldId id="33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20"/>
    <p:restoredTop sz="96327"/>
  </p:normalViewPr>
  <p:slideViewPr>
    <p:cSldViewPr snapToGrid="0" snapToObjects="1">
      <p:cViewPr varScale="1">
        <p:scale>
          <a:sx n="144" d="100"/>
          <a:sy n="144" d="100"/>
        </p:scale>
        <p:origin x="232" y="280"/>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tiff>
</file>

<file path=ppt/media/image11.png>
</file>

<file path=ppt/media/image2.png>
</file>

<file path=ppt/media/image3.png>
</file>

<file path=ppt/media/image4.tiff>
</file>

<file path=ppt/media/image5.tiff>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7549A1-683F-5547-8E34-BFC7BF851EF1}" type="datetimeFigureOut">
              <a:rPr lang="en-US" smtClean="0"/>
              <a:t>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2BA4E-BA25-7341-95F7-8314615637F6}" type="slidenum">
              <a:rPr lang="en-US" smtClean="0"/>
              <a:t>‹#›</a:t>
            </a:fld>
            <a:endParaRPr lang="en-US"/>
          </a:p>
        </p:txBody>
      </p:sp>
    </p:spTree>
    <p:extLst>
      <p:ext uri="{BB962C8B-B14F-4D97-AF65-F5344CB8AC3E}">
        <p14:creationId xmlns:p14="http://schemas.microsoft.com/office/powerpoint/2010/main" val="2625865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1</a:t>
            </a:fld>
            <a:endParaRPr lang="en-US"/>
          </a:p>
        </p:txBody>
      </p:sp>
    </p:spTree>
    <p:extLst>
      <p:ext uri="{BB962C8B-B14F-4D97-AF65-F5344CB8AC3E}">
        <p14:creationId xmlns:p14="http://schemas.microsoft.com/office/powerpoint/2010/main" val="22971508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11</a:t>
            </a:fld>
            <a:endParaRPr lang="en-US"/>
          </a:p>
        </p:txBody>
      </p:sp>
    </p:spTree>
    <p:extLst>
      <p:ext uri="{BB962C8B-B14F-4D97-AF65-F5344CB8AC3E}">
        <p14:creationId xmlns:p14="http://schemas.microsoft.com/office/powerpoint/2010/main" val="2668124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12</a:t>
            </a:fld>
            <a:endParaRPr lang="en-US"/>
          </a:p>
        </p:txBody>
      </p:sp>
    </p:spTree>
    <p:extLst>
      <p:ext uri="{BB962C8B-B14F-4D97-AF65-F5344CB8AC3E}">
        <p14:creationId xmlns:p14="http://schemas.microsoft.com/office/powerpoint/2010/main" val="420662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16827350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15</a:t>
            </a:fld>
            <a:endParaRPr lang="en-US"/>
          </a:p>
        </p:txBody>
      </p:sp>
    </p:spTree>
    <p:extLst>
      <p:ext uri="{BB962C8B-B14F-4D97-AF65-F5344CB8AC3E}">
        <p14:creationId xmlns:p14="http://schemas.microsoft.com/office/powerpoint/2010/main" val="23174894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16</a:t>
            </a:fld>
            <a:endParaRPr lang="en-US"/>
          </a:p>
        </p:txBody>
      </p:sp>
    </p:spTree>
    <p:extLst>
      <p:ext uri="{BB962C8B-B14F-4D97-AF65-F5344CB8AC3E}">
        <p14:creationId xmlns:p14="http://schemas.microsoft.com/office/powerpoint/2010/main" val="1713687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2</a:t>
            </a:fld>
            <a:endParaRPr lang="en-US"/>
          </a:p>
        </p:txBody>
      </p:sp>
    </p:spTree>
    <p:extLst>
      <p:ext uri="{BB962C8B-B14F-4D97-AF65-F5344CB8AC3E}">
        <p14:creationId xmlns:p14="http://schemas.microsoft.com/office/powerpoint/2010/main" val="1416313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Kubernetes is built on the experience of Google when running cloud scale applications on their internal product called Borg. Google open sourced the project. A Open source project allows you to download the code, play with it and if you want to make changes, you can do so and contribute back. Kubernetes contributor community grew incredibly fast as many companies realized the value of the project. </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Kubernetes also adopted Open Governance under the CNCF which allowed community of contributors to decide on all aspects of the project including design, development and release cycles. Google or any other company will not dictate the direction of the project. The community itself is responsible for the fate of the project.</a:t>
            </a:r>
          </a:p>
          <a:p>
            <a:pPr rtl="0"/>
            <a:endParaRPr lang="en-US" sz="1200" b="0" i="0" u="none" strike="noStrike" kern="1200" dirty="0">
              <a:solidFill>
                <a:schemeClr val="tx1"/>
              </a:solidFill>
              <a:effectLst/>
              <a:latin typeface="+mn-lt"/>
              <a:ea typeface="+mn-ea"/>
              <a:cs typeface="+mn-cs"/>
            </a:endParaRPr>
          </a:p>
          <a:p>
            <a:pPr rtl="0"/>
            <a:r>
              <a:rPr lang="en-US" sz="1200" b="0" i="0" u="none" strike="noStrike" kern="1200" dirty="0">
                <a:solidFill>
                  <a:schemeClr val="tx1"/>
                </a:solidFill>
                <a:effectLst/>
                <a:latin typeface="+mn-lt"/>
                <a:ea typeface="+mn-ea"/>
                <a:cs typeface="+mn-cs"/>
              </a:rPr>
              <a:t>Google wanted to open source their knowledge of creating and running the internal tools Borg &amp; Omega. It adopted Open Governance by starting the Cloud Native Computing Foundation (CNCF) making it less influenced by Google. Many companies such as </a:t>
            </a:r>
            <a:r>
              <a:rPr lang="en-US" sz="1200" b="0" i="0" u="none" strike="noStrike" kern="1200" dirty="0" err="1">
                <a:solidFill>
                  <a:schemeClr val="tx1"/>
                </a:solidFill>
                <a:effectLst/>
                <a:latin typeface="+mn-lt"/>
                <a:ea typeface="+mn-ea"/>
                <a:cs typeface="+mn-cs"/>
              </a:rPr>
              <a:t>RedHat</a:t>
            </a:r>
            <a:r>
              <a:rPr lang="en-US" sz="1200" b="0" i="0" u="none" strike="noStrike" kern="1200" dirty="0">
                <a:solidFill>
                  <a:schemeClr val="tx1"/>
                </a:solidFill>
                <a:effectLst/>
                <a:latin typeface="+mn-lt"/>
                <a:ea typeface="+mn-ea"/>
                <a:cs typeface="+mn-cs"/>
              </a:rPr>
              <a:t>, Microsoft, IBM and Amazon quickly joined the foundation.</a:t>
            </a:r>
            <a:endParaRPr lang="en-US" b="0" dirty="0">
              <a:effectLst/>
            </a:endParaRPr>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34556303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02BA4E-BA25-7341-95F7-8314615637F6}" type="slidenum">
              <a:rPr lang="en-US" smtClean="0"/>
              <a:t>4</a:t>
            </a:fld>
            <a:endParaRPr lang="en-US"/>
          </a:p>
        </p:txBody>
      </p:sp>
    </p:spTree>
    <p:extLst>
      <p:ext uri="{BB962C8B-B14F-4D97-AF65-F5344CB8AC3E}">
        <p14:creationId xmlns:p14="http://schemas.microsoft.com/office/powerpoint/2010/main" val="3261626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At its core, Kubernetes is a data store (</a:t>
            </a:r>
            <a:r>
              <a:rPr lang="en-US" sz="1200" b="0" i="0" u="none" strike="noStrike" kern="1200" dirty="0" err="1">
                <a:solidFill>
                  <a:schemeClr val="tx1"/>
                </a:solidFill>
                <a:effectLst/>
                <a:latin typeface="+mn-lt"/>
                <a:ea typeface="+mn-ea"/>
                <a:cs typeface="+mn-cs"/>
              </a:rPr>
              <a:t>etcd</a:t>
            </a:r>
            <a:r>
              <a:rPr lang="en-US" sz="1200" b="0" i="0" u="none" strike="noStrike" kern="1200" dirty="0">
                <a:solidFill>
                  <a:schemeClr val="tx1"/>
                </a:solidFill>
                <a:effectLst/>
                <a:latin typeface="+mn-lt"/>
                <a:ea typeface="+mn-ea"/>
                <a:cs typeface="+mn-cs"/>
              </a:rPr>
              <a:t>). The declarative model is stored in the data store as objects, that means when you say I want 5 instances of a container then that request is stored into the data store. This information change is watched and delegated to Controllers to take action. Controllers then react to the model and attempt to take action to achieve the desired state. The power of Kubernetes is in its simplistic model.</a:t>
            </a:r>
            <a:endParaRPr lang="en-US" b="0" dirty="0">
              <a:effectLst/>
            </a:endParaRPr>
          </a:p>
          <a:p>
            <a:pPr rtl="0"/>
            <a:br>
              <a:rPr lang="en-US" b="0" dirty="0">
                <a:effectLst/>
              </a:rPr>
            </a:br>
            <a:r>
              <a:rPr lang="en-US" sz="1200" b="0" i="0" u="none" strike="noStrike" kern="1200" dirty="0">
                <a:solidFill>
                  <a:schemeClr val="tx1"/>
                </a:solidFill>
                <a:effectLst/>
                <a:latin typeface="+mn-lt"/>
                <a:ea typeface="+mn-ea"/>
                <a:cs typeface="+mn-cs"/>
              </a:rPr>
              <a:t>As shown, API server is a simple HTTP server handling create/read/update/delete(CRUD) operations on the data store. Then the controller picks up the change you wanted and makes that happen. Controller are responsible for instantiating the actual resource represented by any Kubernetes resource. These actual resources are what your application needs to allow it to run successfully.</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3489560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Kubernetes Infrastructure defines a resource for every purpose. Each resource is monitored and processed by a controller. When you define your application, it contains a collection of these resources. This collection will then be read by Controllers to build your applications actual backing instances. Some of resources that you may work with are listed below for your reference, for a full list you must go to https://</a:t>
            </a:r>
            <a:r>
              <a:rPr lang="en-US" sz="1200" b="0" i="0" u="none" strike="noStrike" kern="1200" dirty="0" err="1">
                <a:solidFill>
                  <a:schemeClr val="tx1"/>
                </a:solidFill>
                <a:effectLst/>
                <a:latin typeface="+mn-lt"/>
                <a:ea typeface="+mn-ea"/>
                <a:cs typeface="+mn-cs"/>
              </a:rPr>
              <a:t>kubernetes.io</a:t>
            </a:r>
            <a:r>
              <a:rPr lang="en-US" sz="1200" b="0" i="0" u="none" strike="noStrike" kern="1200" dirty="0">
                <a:solidFill>
                  <a:schemeClr val="tx1"/>
                </a:solidFill>
                <a:effectLst/>
                <a:latin typeface="+mn-lt"/>
                <a:ea typeface="+mn-ea"/>
                <a:cs typeface="+mn-cs"/>
              </a:rPr>
              <a:t>/docs/concepts/. In this class we will only use a few of them, like Pod, Deployment, etc.</a:t>
            </a:r>
            <a:endParaRPr lang="en-US" b="0" dirty="0">
              <a:effectLst/>
            </a:endParaRPr>
          </a:p>
          <a:p>
            <a:pPr rtl="0" fontAlgn="base"/>
            <a:r>
              <a:rPr lang="en-US" sz="1200" b="1" i="0" u="none" strike="noStrike" kern="1200" dirty="0" err="1">
                <a:solidFill>
                  <a:schemeClr val="tx1"/>
                </a:solidFill>
                <a:effectLst/>
                <a:latin typeface="+mn-lt"/>
                <a:ea typeface="+mn-ea"/>
                <a:cs typeface="+mn-cs"/>
              </a:rPr>
              <a:t>Config</a:t>
            </a:r>
            <a:r>
              <a:rPr lang="en-US" sz="1200" b="1" i="0" u="none" strike="noStrike" kern="1200" dirty="0">
                <a:solidFill>
                  <a:schemeClr val="tx1"/>
                </a:solidFill>
                <a:effectLst/>
                <a:latin typeface="+mn-lt"/>
                <a:ea typeface="+mn-ea"/>
                <a:cs typeface="+mn-cs"/>
              </a:rPr>
              <a:t> Maps</a:t>
            </a:r>
            <a:r>
              <a:rPr lang="en-US" sz="1200" b="0" i="0" u="none" strike="noStrike" kern="1200" dirty="0">
                <a:solidFill>
                  <a:schemeClr val="tx1"/>
                </a:solidFill>
                <a:effectLst/>
                <a:latin typeface="+mn-lt"/>
                <a:ea typeface="+mn-ea"/>
                <a:cs typeface="+mn-cs"/>
              </a:rPr>
              <a:t> holds configuration data for pods to consume.</a:t>
            </a:r>
          </a:p>
          <a:p>
            <a:pPr rtl="0" fontAlgn="base"/>
            <a:r>
              <a:rPr lang="en-US" sz="1200" b="1" i="0" u="none" strike="noStrike" kern="1200" dirty="0">
                <a:solidFill>
                  <a:schemeClr val="tx1"/>
                </a:solidFill>
                <a:effectLst/>
                <a:latin typeface="+mn-lt"/>
                <a:ea typeface="+mn-ea"/>
                <a:cs typeface="+mn-cs"/>
              </a:rPr>
              <a:t>Daemon Sets</a:t>
            </a:r>
            <a:r>
              <a:rPr lang="en-US" sz="1200" b="0" i="0" u="none" strike="noStrike" kern="1200" dirty="0">
                <a:solidFill>
                  <a:schemeClr val="tx1"/>
                </a:solidFill>
                <a:effectLst/>
                <a:latin typeface="+mn-lt"/>
                <a:ea typeface="+mn-ea"/>
                <a:cs typeface="+mn-cs"/>
              </a:rPr>
              <a:t> ensure that each node in the cluster runs this Pod</a:t>
            </a:r>
          </a:p>
          <a:p>
            <a:pPr rtl="0" fontAlgn="base"/>
            <a:r>
              <a:rPr lang="en-US" sz="1200" b="1" i="0" u="none" strike="noStrike" kern="1200" dirty="0">
                <a:solidFill>
                  <a:schemeClr val="tx1"/>
                </a:solidFill>
                <a:effectLst/>
                <a:latin typeface="+mn-lt"/>
                <a:ea typeface="+mn-ea"/>
                <a:cs typeface="+mn-cs"/>
              </a:rPr>
              <a:t>Deployments</a:t>
            </a:r>
            <a:r>
              <a:rPr lang="en-US" sz="1200" b="0" i="0" u="none" strike="noStrike" kern="1200" dirty="0">
                <a:solidFill>
                  <a:schemeClr val="tx1"/>
                </a:solidFill>
                <a:effectLst/>
                <a:latin typeface="+mn-lt"/>
                <a:ea typeface="+mn-ea"/>
                <a:cs typeface="+mn-cs"/>
              </a:rPr>
              <a:t> defines a desired state of a deployment object</a:t>
            </a:r>
          </a:p>
          <a:p>
            <a:pPr rtl="0" fontAlgn="base"/>
            <a:r>
              <a:rPr lang="en-US" sz="1200" b="1" i="0" u="none" strike="noStrike" kern="1200" dirty="0">
                <a:solidFill>
                  <a:schemeClr val="tx1"/>
                </a:solidFill>
                <a:effectLst/>
                <a:latin typeface="+mn-lt"/>
                <a:ea typeface="+mn-ea"/>
                <a:cs typeface="+mn-cs"/>
              </a:rPr>
              <a:t>Events</a:t>
            </a:r>
            <a:r>
              <a:rPr lang="en-US" sz="1200" b="0" i="0" u="none" strike="noStrike" kern="1200" dirty="0">
                <a:solidFill>
                  <a:schemeClr val="tx1"/>
                </a:solidFill>
                <a:effectLst/>
                <a:latin typeface="+mn-lt"/>
                <a:ea typeface="+mn-ea"/>
                <a:cs typeface="+mn-cs"/>
              </a:rPr>
              <a:t> provides lifecycle events on Pods and other deployment objects</a:t>
            </a:r>
          </a:p>
          <a:p>
            <a:pPr rtl="0" fontAlgn="base"/>
            <a:r>
              <a:rPr lang="en-US" sz="1200" b="1" i="0" u="none" strike="noStrike" kern="1200" dirty="0">
                <a:solidFill>
                  <a:schemeClr val="tx1"/>
                </a:solidFill>
                <a:effectLst/>
                <a:latin typeface="+mn-lt"/>
                <a:ea typeface="+mn-ea"/>
                <a:cs typeface="+mn-cs"/>
              </a:rPr>
              <a:t>Endpoints</a:t>
            </a:r>
            <a:r>
              <a:rPr lang="en-US" sz="1200" b="0" i="0" u="none" strike="noStrike" kern="1200" dirty="0">
                <a:solidFill>
                  <a:schemeClr val="tx1"/>
                </a:solidFill>
                <a:effectLst/>
                <a:latin typeface="+mn-lt"/>
                <a:ea typeface="+mn-ea"/>
                <a:cs typeface="+mn-cs"/>
              </a:rPr>
              <a:t> allows a inbound connections to reach the cluster services</a:t>
            </a:r>
          </a:p>
          <a:p>
            <a:pPr rtl="0" fontAlgn="base"/>
            <a:r>
              <a:rPr lang="en-US" sz="1200" b="1" i="0" u="none" strike="noStrike" kern="1200" dirty="0">
                <a:solidFill>
                  <a:schemeClr val="tx1"/>
                </a:solidFill>
                <a:effectLst/>
                <a:latin typeface="+mn-lt"/>
                <a:ea typeface="+mn-ea"/>
                <a:cs typeface="+mn-cs"/>
              </a:rPr>
              <a:t>Ingress</a:t>
            </a:r>
            <a:r>
              <a:rPr lang="en-US" sz="1200" b="0" i="0" u="none" strike="noStrike" kern="1200" dirty="0">
                <a:solidFill>
                  <a:schemeClr val="tx1"/>
                </a:solidFill>
                <a:effectLst/>
                <a:latin typeface="+mn-lt"/>
                <a:ea typeface="+mn-ea"/>
                <a:cs typeface="+mn-cs"/>
              </a:rPr>
              <a:t> is a collection of rules that allow inbound connections to reach the cluster services</a:t>
            </a:r>
          </a:p>
          <a:p>
            <a:pPr rtl="0" fontAlgn="base"/>
            <a:r>
              <a:rPr lang="en-US" sz="1200" b="1" i="0" u="none" strike="noStrike" kern="1200" dirty="0">
                <a:solidFill>
                  <a:schemeClr val="tx1"/>
                </a:solidFill>
                <a:effectLst/>
                <a:latin typeface="+mn-lt"/>
                <a:ea typeface="+mn-ea"/>
                <a:cs typeface="+mn-cs"/>
              </a:rPr>
              <a:t>Jobs</a:t>
            </a:r>
            <a:r>
              <a:rPr lang="en-US" sz="1200" b="0" i="0" u="none" strike="noStrike" kern="1200" dirty="0">
                <a:solidFill>
                  <a:schemeClr val="tx1"/>
                </a:solidFill>
                <a:effectLst/>
                <a:latin typeface="+mn-lt"/>
                <a:ea typeface="+mn-ea"/>
                <a:cs typeface="+mn-cs"/>
              </a:rPr>
              <a:t> creates one or more pods and as they complete </a:t>
            </a:r>
            <a:r>
              <a:rPr lang="en-US" sz="1200" b="0" i="0" u="none" strike="noStrike" kern="1200" dirty="0" err="1">
                <a:solidFill>
                  <a:schemeClr val="tx1"/>
                </a:solidFill>
                <a:effectLst/>
                <a:latin typeface="+mn-lt"/>
                <a:ea typeface="+mn-ea"/>
                <a:cs typeface="+mn-cs"/>
              </a:rPr>
              <a:t>succefully</a:t>
            </a:r>
            <a:r>
              <a:rPr lang="en-US" sz="1200" b="0" i="0" u="none" strike="noStrike" kern="1200" dirty="0">
                <a:solidFill>
                  <a:schemeClr val="tx1"/>
                </a:solidFill>
                <a:effectLst/>
                <a:latin typeface="+mn-lt"/>
                <a:ea typeface="+mn-ea"/>
                <a:cs typeface="+mn-cs"/>
              </a:rPr>
              <a:t> the job is marked as completed.</a:t>
            </a:r>
          </a:p>
          <a:p>
            <a:pPr rtl="0" fontAlgn="base"/>
            <a:r>
              <a:rPr lang="en-US" sz="1200" b="1" i="0" u="none" strike="noStrike" kern="1200" dirty="0">
                <a:solidFill>
                  <a:schemeClr val="tx1"/>
                </a:solidFill>
                <a:effectLst/>
                <a:latin typeface="+mn-lt"/>
                <a:ea typeface="+mn-ea"/>
                <a:cs typeface="+mn-cs"/>
              </a:rPr>
              <a:t>Node</a:t>
            </a:r>
            <a:r>
              <a:rPr lang="en-US" sz="1200" b="0" i="0" u="none" strike="noStrike" kern="1200" dirty="0">
                <a:solidFill>
                  <a:schemeClr val="tx1"/>
                </a:solidFill>
                <a:effectLst/>
                <a:latin typeface="+mn-lt"/>
                <a:ea typeface="+mn-ea"/>
                <a:cs typeface="+mn-cs"/>
              </a:rPr>
              <a:t> is a worker machine in Kubernetes</a:t>
            </a:r>
          </a:p>
          <a:p>
            <a:pPr rtl="0" fontAlgn="base"/>
            <a:r>
              <a:rPr lang="en-US" sz="1200" b="1" i="0" u="none" strike="noStrike" kern="1200" dirty="0">
                <a:solidFill>
                  <a:schemeClr val="tx1"/>
                </a:solidFill>
                <a:effectLst/>
                <a:latin typeface="+mn-lt"/>
                <a:ea typeface="+mn-ea"/>
                <a:cs typeface="+mn-cs"/>
              </a:rPr>
              <a:t>Namespaces</a:t>
            </a:r>
            <a:r>
              <a:rPr lang="en-US" sz="1200" b="0" i="0" u="none" strike="noStrike" kern="1200" dirty="0">
                <a:solidFill>
                  <a:schemeClr val="tx1"/>
                </a:solidFill>
                <a:effectLst/>
                <a:latin typeface="+mn-lt"/>
                <a:ea typeface="+mn-ea"/>
                <a:cs typeface="+mn-cs"/>
              </a:rPr>
              <a:t> are multiple virtual clusters backed by the same physical cluster</a:t>
            </a:r>
          </a:p>
          <a:p>
            <a:pPr rtl="0" fontAlgn="base"/>
            <a:r>
              <a:rPr lang="en-US" sz="1200" b="1" i="0" u="none" strike="noStrike" kern="1200" dirty="0">
                <a:solidFill>
                  <a:schemeClr val="tx1"/>
                </a:solidFill>
                <a:effectLst/>
                <a:latin typeface="+mn-lt"/>
                <a:ea typeface="+mn-ea"/>
                <a:cs typeface="+mn-cs"/>
              </a:rPr>
              <a:t>Pods</a:t>
            </a:r>
            <a:r>
              <a:rPr lang="en-US" sz="1200" b="0" i="0" u="none" strike="noStrike" kern="1200" dirty="0">
                <a:solidFill>
                  <a:schemeClr val="tx1"/>
                </a:solidFill>
                <a:effectLst/>
                <a:latin typeface="+mn-lt"/>
                <a:ea typeface="+mn-ea"/>
                <a:cs typeface="+mn-cs"/>
              </a:rPr>
              <a:t> are the smallest deployable units of computing that can be created and managed in Kubernetes</a:t>
            </a:r>
          </a:p>
          <a:p>
            <a:pPr rtl="0" fontAlgn="base"/>
            <a:r>
              <a:rPr lang="en-US" sz="1200" b="1" i="0" u="none" strike="noStrike" kern="1200" dirty="0">
                <a:solidFill>
                  <a:schemeClr val="tx1"/>
                </a:solidFill>
                <a:effectLst/>
                <a:latin typeface="+mn-lt"/>
                <a:ea typeface="+mn-ea"/>
                <a:cs typeface="+mn-cs"/>
              </a:rPr>
              <a:t>Persistent Volumes</a:t>
            </a:r>
            <a:r>
              <a:rPr lang="en-US" sz="1200" b="0" i="0" u="none" strike="noStrike" kern="1200" dirty="0">
                <a:solidFill>
                  <a:schemeClr val="tx1"/>
                </a:solidFill>
                <a:effectLst/>
                <a:latin typeface="+mn-lt"/>
                <a:ea typeface="+mn-ea"/>
                <a:cs typeface="+mn-cs"/>
              </a:rPr>
              <a:t> provides an API for users and administrators that abstracts details of how storage is provided from how it is consumed</a:t>
            </a:r>
          </a:p>
          <a:p>
            <a:pPr rtl="0" fontAlgn="base"/>
            <a:r>
              <a:rPr lang="en-US" sz="1200" b="1" i="0" u="none" strike="noStrike" kern="1200" dirty="0">
                <a:solidFill>
                  <a:schemeClr val="tx1"/>
                </a:solidFill>
                <a:effectLst/>
                <a:latin typeface="+mn-lt"/>
                <a:ea typeface="+mn-ea"/>
                <a:cs typeface="+mn-cs"/>
              </a:rPr>
              <a:t>Replica Sets</a:t>
            </a:r>
            <a:r>
              <a:rPr lang="en-US" sz="1200" b="0" i="0" u="none" strike="noStrike" kern="1200" dirty="0">
                <a:solidFill>
                  <a:schemeClr val="tx1"/>
                </a:solidFill>
                <a:effectLst/>
                <a:latin typeface="+mn-lt"/>
                <a:ea typeface="+mn-ea"/>
                <a:cs typeface="+mn-cs"/>
              </a:rPr>
              <a:t> ensures that a specified number of pod replicas are running at any given time</a:t>
            </a:r>
          </a:p>
          <a:p>
            <a:pPr rtl="0" fontAlgn="base"/>
            <a:r>
              <a:rPr lang="en-US" sz="1200" b="1" i="0" u="none" strike="noStrike" kern="1200" dirty="0">
                <a:solidFill>
                  <a:schemeClr val="tx1"/>
                </a:solidFill>
                <a:effectLst/>
                <a:latin typeface="+mn-lt"/>
                <a:ea typeface="+mn-ea"/>
                <a:cs typeface="+mn-cs"/>
              </a:rPr>
              <a:t>Secrets</a:t>
            </a:r>
            <a:r>
              <a:rPr lang="en-US" sz="1200" b="0" i="0" u="none" strike="noStrike" kern="1200" dirty="0">
                <a:solidFill>
                  <a:schemeClr val="tx1"/>
                </a:solidFill>
                <a:effectLst/>
                <a:latin typeface="+mn-lt"/>
                <a:ea typeface="+mn-ea"/>
                <a:cs typeface="+mn-cs"/>
              </a:rPr>
              <a:t> are intended to hold sensitive information, such as passwords, OAuth tokens, and </a:t>
            </a:r>
            <a:r>
              <a:rPr lang="en-US" sz="1200" b="0" i="0" u="none" strike="noStrike" kern="1200" dirty="0" err="1">
                <a:solidFill>
                  <a:schemeClr val="tx1"/>
                </a:solidFill>
                <a:effectLst/>
                <a:latin typeface="+mn-lt"/>
                <a:ea typeface="+mn-ea"/>
                <a:cs typeface="+mn-cs"/>
              </a:rPr>
              <a:t>ssh</a:t>
            </a:r>
            <a:r>
              <a:rPr lang="en-US" sz="1200" b="0" i="0" u="none" strike="noStrike" kern="1200" dirty="0">
                <a:solidFill>
                  <a:schemeClr val="tx1"/>
                </a:solidFill>
                <a:effectLst/>
                <a:latin typeface="+mn-lt"/>
                <a:ea typeface="+mn-ea"/>
                <a:cs typeface="+mn-cs"/>
              </a:rPr>
              <a:t> keys</a:t>
            </a:r>
          </a:p>
          <a:p>
            <a:pPr rtl="0" fontAlgn="base"/>
            <a:r>
              <a:rPr lang="en-US" sz="1200" b="1" i="0" u="none" strike="noStrike" kern="1200" dirty="0">
                <a:solidFill>
                  <a:schemeClr val="tx1"/>
                </a:solidFill>
                <a:effectLst/>
                <a:latin typeface="+mn-lt"/>
                <a:ea typeface="+mn-ea"/>
                <a:cs typeface="+mn-cs"/>
              </a:rPr>
              <a:t>Service Accounts</a:t>
            </a:r>
            <a:r>
              <a:rPr lang="en-US" sz="1200" b="0" i="0" u="none" strike="noStrike" kern="1200" dirty="0">
                <a:solidFill>
                  <a:schemeClr val="tx1"/>
                </a:solidFill>
                <a:effectLst/>
                <a:latin typeface="+mn-lt"/>
                <a:ea typeface="+mn-ea"/>
                <a:cs typeface="+mn-cs"/>
              </a:rPr>
              <a:t> provides an identity for processes that run in a Pod</a:t>
            </a:r>
          </a:p>
          <a:p>
            <a:pPr rtl="0" fontAlgn="base"/>
            <a:r>
              <a:rPr lang="en-US" sz="1200" b="1" i="0" u="none" strike="noStrike" kern="1200" dirty="0">
                <a:solidFill>
                  <a:schemeClr val="tx1"/>
                </a:solidFill>
                <a:effectLst/>
                <a:latin typeface="+mn-lt"/>
                <a:ea typeface="+mn-ea"/>
                <a:cs typeface="+mn-cs"/>
              </a:rPr>
              <a:t>Services</a:t>
            </a:r>
            <a:r>
              <a:rPr lang="en-US" sz="1200" b="0" i="0" u="none" strike="noStrike" kern="1200" dirty="0">
                <a:solidFill>
                  <a:schemeClr val="tx1"/>
                </a:solidFill>
                <a:effectLst/>
                <a:latin typeface="+mn-lt"/>
                <a:ea typeface="+mn-ea"/>
                <a:cs typeface="+mn-cs"/>
              </a:rPr>
              <a:t>  is an abstraction which defines a logical set of Pods and a policy by which to access them - sometimes called a micro-service.</a:t>
            </a:r>
          </a:p>
          <a:p>
            <a:pPr rtl="0" fontAlgn="base"/>
            <a:r>
              <a:rPr lang="en-US" sz="1200" b="1"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Sets is the workload API object used to manage </a:t>
            </a:r>
            <a:r>
              <a:rPr lang="en-US" sz="1200" b="0"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applications.   </a:t>
            </a:r>
          </a:p>
          <a:p>
            <a:pPr rtl="0" fontAlgn="base"/>
            <a:r>
              <a:rPr lang="en-US" sz="1200" b="0" i="0" u="none" strike="noStrike" kern="1200" dirty="0">
                <a:solidFill>
                  <a:schemeClr val="tx1"/>
                </a:solidFill>
                <a:effectLst/>
                <a:latin typeface="+mn-lt"/>
                <a:ea typeface="+mn-ea"/>
                <a:cs typeface="+mn-cs"/>
              </a:rPr>
              <a:t>and more...</a:t>
            </a:r>
          </a:p>
          <a:p>
            <a:pPr rtl="0"/>
            <a:br>
              <a:rPr lang="en-US" b="0" dirty="0">
                <a:effectLst/>
              </a:rPr>
            </a:br>
            <a:r>
              <a:rPr lang="en-US" sz="1200" b="0" i="0" u="none" strike="noStrike" kern="1200" dirty="0">
                <a:solidFill>
                  <a:schemeClr val="tx1"/>
                </a:solidFill>
                <a:effectLst/>
                <a:latin typeface="+mn-lt"/>
                <a:ea typeface="+mn-ea"/>
                <a:cs typeface="+mn-cs"/>
              </a:rPr>
              <a:t>Kubernetes does not have the concept of an application. It has simple building blocks that you are required to compose. Kubernetes is a cloud native platform where the internal resource model is the same as the end user resource model.</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4033660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Kubernetes Infrastructure defines a resource for every purpose. Each resource is monitored and processed by a controller. When you define your application, it contains a collection of these resources. This collection will then be read by Controllers to build your applications actual backing instances. Some of resources that you may work with are listed below for your reference, for a full list you must go to https://</a:t>
            </a:r>
            <a:r>
              <a:rPr lang="en-US" sz="1200" b="0" i="0" u="none" strike="noStrike" kern="1200" dirty="0" err="1">
                <a:solidFill>
                  <a:schemeClr val="tx1"/>
                </a:solidFill>
                <a:effectLst/>
                <a:latin typeface="+mn-lt"/>
                <a:ea typeface="+mn-ea"/>
                <a:cs typeface="+mn-cs"/>
              </a:rPr>
              <a:t>kubernetes.io</a:t>
            </a:r>
            <a:r>
              <a:rPr lang="en-US" sz="1200" b="0" i="0" u="none" strike="noStrike" kern="1200" dirty="0">
                <a:solidFill>
                  <a:schemeClr val="tx1"/>
                </a:solidFill>
                <a:effectLst/>
                <a:latin typeface="+mn-lt"/>
                <a:ea typeface="+mn-ea"/>
                <a:cs typeface="+mn-cs"/>
              </a:rPr>
              <a:t>/docs/concepts/. In this class we will only use a few of them, like Pod, Deployment, etc.</a:t>
            </a:r>
            <a:endParaRPr lang="en-US" b="0" dirty="0">
              <a:effectLst/>
            </a:endParaRPr>
          </a:p>
          <a:p>
            <a:pPr rtl="0" fontAlgn="base"/>
            <a:r>
              <a:rPr lang="en-US" sz="1200" b="1" i="0" u="none" strike="noStrike" kern="1200" dirty="0" err="1">
                <a:solidFill>
                  <a:schemeClr val="tx1"/>
                </a:solidFill>
                <a:effectLst/>
                <a:latin typeface="+mn-lt"/>
                <a:ea typeface="+mn-ea"/>
                <a:cs typeface="+mn-cs"/>
              </a:rPr>
              <a:t>Config</a:t>
            </a:r>
            <a:r>
              <a:rPr lang="en-US" sz="1200" b="1" i="0" u="none" strike="noStrike" kern="1200" dirty="0">
                <a:solidFill>
                  <a:schemeClr val="tx1"/>
                </a:solidFill>
                <a:effectLst/>
                <a:latin typeface="+mn-lt"/>
                <a:ea typeface="+mn-ea"/>
                <a:cs typeface="+mn-cs"/>
              </a:rPr>
              <a:t> Maps</a:t>
            </a:r>
            <a:r>
              <a:rPr lang="en-US" sz="1200" b="0" i="0" u="none" strike="noStrike" kern="1200" dirty="0">
                <a:solidFill>
                  <a:schemeClr val="tx1"/>
                </a:solidFill>
                <a:effectLst/>
                <a:latin typeface="+mn-lt"/>
                <a:ea typeface="+mn-ea"/>
                <a:cs typeface="+mn-cs"/>
              </a:rPr>
              <a:t> holds configuration data for pods to consume.</a:t>
            </a:r>
          </a:p>
          <a:p>
            <a:pPr rtl="0" fontAlgn="base"/>
            <a:r>
              <a:rPr lang="en-US" sz="1200" b="1" i="0" u="none" strike="noStrike" kern="1200" dirty="0">
                <a:solidFill>
                  <a:schemeClr val="tx1"/>
                </a:solidFill>
                <a:effectLst/>
                <a:latin typeface="+mn-lt"/>
                <a:ea typeface="+mn-ea"/>
                <a:cs typeface="+mn-cs"/>
              </a:rPr>
              <a:t>Daemon Sets</a:t>
            </a:r>
            <a:r>
              <a:rPr lang="en-US" sz="1200" b="0" i="0" u="none" strike="noStrike" kern="1200" dirty="0">
                <a:solidFill>
                  <a:schemeClr val="tx1"/>
                </a:solidFill>
                <a:effectLst/>
                <a:latin typeface="+mn-lt"/>
                <a:ea typeface="+mn-ea"/>
                <a:cs typeface="+mn-cs"/>
              </a:rPr>
              <a:t> ensure that each node in the cluster runs this Pod</a:t>
            </a:r>
          </a:p>
          <a:p>
            <a:pPr rtl="0" fontAlgn="base"/>
            <a:r>
              <a:rPr lang="en-US" sz="1200" b="1" i="0" u="none" strike="noStrike" kern="1200" dirty="0">
                <a:solidFill>
                  <a:schemeClr val="tx1"/>
                </a:solidFill>
                <a:effectLst/>
                <a:latin typeface="+mn-lt"/>
                <a:ea typeface="+mn-ea"/>
                <a:cs typeface="+mn-cs"/>
              </a:rPr>
              <a:t>Deployments</a:t>
            </a:r>
            <a:r>
              <a:rPr lang="en-US" sz="1200" b="0" i="0" u="none" strike="noStrike" kern="1200" dirty="0">
                <a:solidFill>
                  <a:schemeClr val="tx1"/>
                </a:solidFill>
                <a:effectLst/>
                <a:latin typeface="+mn-lt"/>
                <a:ea typeface="+mn-ea"/>
                <a:cs typeface="+mn-cs"/>
              </a:rPr>
              <a:t> defines a desired state of a deployment object</a:t>
            </a:r>
          </a:p>
          <a:p>
            <a:pPr rtl="0" fontAlgn="base"/>
            <a:r>
              <a:rPr lang="en-US" sz="1200" b="1" i="0" u="none" strike="noStrike" kern="1200" dirty="0">
                <a:solidFill>
                  <a:schemeClr val="tx1"/>
                </a:solidFill>
                <a:effectLst/>
                <a:latin typeface="+mn-lt"/>
                <a:ea typeface="+mn-ea"/>
                <a:cs typeface="+mn-cs"/>
              </a:rPr>
              <a:t>Events</a:t>
            </a:r>
            <a:r>
              <a:rPr lang="en-US" sz="1200" b="0" i="0" u="none" strike="noStrike" kern="1200" dirty="0">
                <a:solidFill>
                  <a:schemeClr val="tx1"/>
                </a:solidFill>
                <a:effectLst/>
                <a:latin typeface="+mn-lt"/>
                <a:ea typeface="+mn-ea"/>
                <a:cs typeface="+mn-cs"/>
              </a:rPr>
              <a:t> provides lifecycle events on Pods and other deployment objects</a:t>
            </a:r>
          </a:p>
          <a:p>
            <a:pPr rtl="0" fontAlgn="base"/>
            <a:r>
              <a:rPr lang="en-US" sz="1200" b="1" i="0" u="none" strike="noStrike" kern="1200" dirty="0">
                <a:solidFill>
                  <a:schemeClr val="tx1"/>
                </a:solidFill>
                <a:effectLst/>
                <a:latin typeface="+mn-lt"/>
                <a:ea typeface="+mn-ea"/>
                <a:cs typeface="+mn-cs"/>
              </a:rPr>
              <a:t>Endpoints</a:t>
            </a:r>
            <a:r>
              <a:rPr lang="en-US" sz="1200" b="0" i="0" u="none" strike="noStrike" kern="1200" dirty="0">
                <a:solidFill>
                  <a:schemeClr val="tx1"/>
                </a:solidFill>
                <a:effectLst/>
                <a:latin typeface="+mn-lt"/>
                <a:ea typeface="+mn-ea"/>
                <a:cs typeface="+mn-cs"/>
              </a:rPr>
              <a:t> allows a inbound connections to reach the cluster services</a:t>
            </a:r>
          </a:p>
          <a:p>
            <a:pPr rtl="0" fontAlgn="base"/>
            <a:r>
              <a:rPr lang="en-US" sz="1200" b="1" i="0" u="none" strike="noStrike" kern="1200" dirty="0">
                <a:solidFill>
                  <a:schemeClr val="tx1"/>
                </a:solidFill>
                <a:effectLst/>
                <a:latin typeface="+mn-lt"/>
                <a:ea typeface="+mn-ea"/>
                <a:cs typeface="+mn-cs"/>
              </a:rPr>
              <a:t>Ingress</a:t>
            </a:r>
            <a:r>
              <a:rPr lang="en-US" sz="1200" b="0" i="0" u="none" strike="noStrike" kern="1200" dirty="0">
                <a:solidFill>
                  <a:schemeClr val="tx1"/>
                </a:solidFill>
                <a:effectLst/>
                <a:latin typeface="+mn-lt"/>
                <a:ea typeface="+mn-ea"/>
                <a:cs typeface="+mn-cs"/>
              </a:rPr>
              <a:t> is a collection of rules that allow inbound connections to reach the cluster services</a:t>
            </a:r>
          </a:p>
          <a:p>
            <a:pPr rtl="0" fontAlgn="base"/>
            <a:r>
              <a:rPr lang="en-US" sz="1200" b="1" i="0" u="none" strike="noStrike" kern="1200" dirty="0">
                <a:solidFill>
                  <a:schemeClr val="tx1"/>
                </a:solidFill>
                <a:effectLst/>
                <a:latin typeface="+mn-lt"/>
                <a:ea typeface="+mn-ea"/>
                <a:cs typeface="+mn-cs"/>
              </a:rPr>
              <a:t>Jobs</a:t>
            </a:r>
            <a:r>
              <a:rPr lang="en-US" sz="1200" b="0" i="0" u="none" strike="noStrike" kern="1200" dirty="0">
                <a:solidFill>
                  <a:schemeClr val="tx1"/>
                </a:solidFill>
                <a:effectLst/>
                <a:latin typeface="+mn-lt"/>
                <a:ea typeface="+mn-ea"/>
                <a:cs typeface="+mn-cs"/>
              </a:rPr>
              <a:t> creates one or more pods and as they complete </a:t>
            </a:r>
            <a:r>
              <a:rPr lang="en-US" sz="1200" b="0" i="0" u="none" strike="noStrike" kern="1200" dirty="0" err="1">
                <a:solidFill>
                  <a:schemeClr val="tx1"/>
                </a:solidFill>
                <a:effectLst/>
                <a:latin typeface="+mn-lt"/>
                <a:ea typeface="+mn-ea"/>
                <a:cs typeface="+mn-cs"/>
              </a:rPr>
              <a:t>succefully</a:t>
            </a:r>
            <a:r>
              <a:rPr lang="en-US" sz="1200" b="0" i="0" u="none" strike="noStrike" kern="1200" dirty="0">
                <a:solidFill>
                  <a:schemeClr val="tx1"/>
                </a:solidFill>
                <a:effectLst/>
                <a:latin typeface="+mn-lt"/>
                <a:ea typeface="+mn-ea"/>
                <a:cs typeface="+mn-cs"/>
              </a:rPr>
              <a:t> the job is marked as completed.</a:t>
            </a:r>
          </a:p>
          <a:p>
            <a:pPr rtl="0" fontAlgn="base"/>
            <a:r>
              <a:rPr lang="en-US" sz="1200" b="1" i="0" u="none" strike="noStrike" kern="1200" dirty="0">
                <a:solidFill>
                  <a:schemeClr val="tx1"/>
                </a:solidFill>
                <a:effectLst/>
                <a:latin typeface="+mn-lt"/>
                <a:ea typeface="+mn-ea"/>
                <a:cs typeface="+mn-cs"/>
              </a:rPr>
              <a:t>Node</a:t>
            </a:r>
            <a:r>
              <a:rPr lang="en-US" sz="1200" b="0" i="0" u="none" strike="noStrike" kern="1200" dirty="0">
                <a:solidFill>
                  <a:schemeClr val="tx1"/>
                </a:solidFill>
                <a:effectLst/>
                <a:latin typeface="+mn-lt"/>
                <a:ea typeface="+mn-ea"/>
                <a:cs typeface="+mn-cs"/>
              </a:rPr>
              <a:t> is a worker machine in Kubernetes</a:t>
            </a:r>
          </a:p>
          <a:p>
            <a:pPr rtl="0" fontAlgn="base"/>
            <a:r>
              <a:rPr lang="en-US" sz="1200" b="1" i="0" u="none" strike="noStrike" kern="1200" dirty="0">
                <a:solidFill>
                  <a:schemeClr val="tx1"/>
                </a:solidFill>
                <a:effectLst/>
                <a:latin typeface="+mn-lt"/>
                <a:ea typeface="+mn-ea"/>
                <a:cs typeface="+mn-cs"/>
              </a:rPr>
              <a:t>Namespaces</a:t>
            </a:r>
            <a:r>
              <a:rPr lang="en-US" sz="1200" b="0" i="0" u="none" strike="noStrike" kern="1200" dirty="0">
                <a:solidFill>
                  <a:schemeClr val="tx1"/>
                </a:solidFill>
                <a:effectLst/>
                <a:latin typeface="+mn-lt"/>
                <a:ea typeface="+mn-ea"/>
                <a:cs typeface="+mn-cs"/>
              </a:rPr>
              <a:t> are multiple virtual clusters backed by the same physical cluster</a:t>
            </a:r>
          </a:p>
          <a:p>
            <a:pPr rtl="0" fontAlgn="base"/>
            <a:r>
              <a:rPr lang="en-US" sz="1200" b="1" i="0" u="none" strike="noStrike" kern="1200" dirty="0">
                <a:solidFill>
                  <a:schemeClr val="tx1"/>
                </a:solidFill>
                <a:effectLst/>
                <a:latin typeface="+mn-lt"/>
                <a:ea typeface="+mn-ea"/>
                <a:cs typeface="+mn-cs"/>
              </a:rPr>
              <a:t>Pods</a:t>
            </a:r>
            <a:r>
              <a:rPr lang="en-US" sz="1200" b="0" i="0" u="none" strike="noStrike" kern="1200" dirty="0">
                <a:solidFill>
                  <a:schemeClr val="tx1"/>
                </a:solidFill>
                <a:effectLst/>
                <a:latin typeface="+mn-lt"/>
                <a:ea typeface="+mn-ea"/>
                <a:cs typeface="+mn-cs"/>
              </a:rPr>
              <a:t> are the smallest deployable units of computing that can be created and managed in Kubernetes</a:t>
            </a:r>
          </a:p>
          <a:p>
            <a:pPr rtl="0" fontAlgn="base"/>
            <a:r>
              <a:rPr lang="en-US" sz="1200" b="1" i="0" u="none" strike="noStrike" kern="1200" dirty="0">
                <a:solidFill>
                  <a:schemeClr val="tx1"/>
                </a:solidFill>
                <a:effectLst/>
                <a:latin typeface="+mn-lt"/>
                <a:ea typeface="+mn-ea"/>
                <a:cs typeface="+mn-cs"/>
              </a:rPr>
              <a:t>Persistent Volumes</a:t>
            </a:r>
            <a:r>
              <a:rPr lang="en-US" sz="1200" b="0" i="0" u="none" strike="noStrike" kern="1200" dirty="0">
                <a:solidFill>
                  <a:schemeClr val="tx1"/>
                </a:solidFill>
                <a:effectLst/>
                <a:latin typeface="+mn-lt"/>
                <a:ea typeface="+mn-ea"/>
                <a:cs typeface="+mn-cs"/>
              </a:rPr>
              <a:t> provides an API for users and administrators that abstracts details of how storage is provided from how it is consumed</a:t>
            </a:r>
          </a:p>
          <a:p>
            <a:pPr rtl="0" fontAlgn="base"/>
            <a:r>
              <a:rPr lang="en-US" sz="1200" b="1" i="0" u="none" strike="noStrike" kern="1200" dirty="0">
                <a:solidFill>
                  <a:schemeClr val="tx1"/>
                </a:solidFill>
                <a:effectLst/>
                <a:latin typeface="+mn-lt"/>
                <a:ea typeface="+mn-ea"/>
                <a:cs typeface="+mn-cs"/>
              </a:rPr>
              <a:t>Replica Sets</a:t>
            </a:r>
            <a:r>
              <a:rPr lang="en-US" sz="1200" b="0" i="0" u="none" strike="noStrike" kern="1200" dirty="0">
                <a:solidFill>
                  <a:schemeClr val="tx1"/>
                </a:solidFill>
                <a:effectLst/>
                <a:latin typeface="+mn-lt"/>
                <a:ea typeface="+mn-ea"/>
                <a:cs typeface="+mn-cs"/>
              </a:rPr>
              <a:t> ensures that a specified number of pod replicas are running at any given time</a:t>
            </a:r>
          </a:p>
          <a:p>
            <a:pPr rtl="0" fontAlgn="base"/>
            <a:r>
              <a:rPr lang="en-US" sz="1200" b="1" i="0" u="none" strike="noStrike" kern="1200" dirty="0">
                <a:solidFill>
                  <a:schemeClr val="tx1"/>
                </a:solidFill>
                <a:effectLst/>
                <a:latin typeface="+mn-lt"/>
                <a:ea typeface="+mn-ea"/>
                <a:cs typeface="+mn-cs"/>
              </a:rPr>
              <a:t>Secrets</a:t>
            </a:r>
            <a:r>
              <a:rPr lang="en-US" sz="1200" b="0" i="0" u="none" strike="noStrike" kern="1200" dirty="0">
                <a:solidFill>
                  <a:schemeClr val="tx1"/>
                </a:solidFill>
                <a:effectLst/>
                <a:latin typeface="+mn-lt"/>
                <a:ea typeface="+mn-ea"/>
                <a:cs typeface="+mn-cs"/>
              </a:rPr>
              <a:t> are intended to hold sensitive information, such as passwords, OAuth tokens, and </a:t>
            </a:r>
            <a:r>
              <a:rPr lang="en-US" sz="1200" b="0" i="0" u="none" strike="noStrike" kern="1200" dirty="0" err="1">
                <a:solidFill>
                  <a:schemeClr val="tx1"/>
                </a:solidFill>
                <a:effectLst/>
                <a:latin typeface="+mn-lt"/>
                <a:ea typeface="+mn-ea"/>
                <a:cs typeface="+mn-cs"/>
              </a:rPr>
              <a:t>ssh</a:t>
            </a:r>
            <a:r>
              <a:rPr lang="en-US" sz="1200" b="0" i="0" u="none" strike="noStrike" kern="1200" dirty="0">
                <a:solidFill>
                  <a:schemeClr val="tx1"/>
                </a:solidFill>
                <a:effectLst/>
                <a:latin typeface="+mn-lt"/>
                <a:ea typeface="+mn-ea"/>
                <a:cs typeface="+mn-cs"/>
              </a:rPr>
              <a:t> keys</a:t>
            </a:r>
          </a:p>
          <a:p>
            <a:pPr rtl="0" fontAlgn="base"/>
            <a:r>
              <a:rPr lang="en-US" sz="1200" b="1" i="0" u="none" strike="noStrike" kern="1200" dirty="0">
                <a:solidFill>
                  <a:schemeClr val="tx1"/>
                </a:solidFill>
                <a:effectLst/>
                <a:latin typeface="+mn-lt"/>
                <a:ea typeface="+mn-ea"/>
                <a:cs typeface="+mn-cs"/>
              </a:rPr>
              <a:t>Service Accounts</a:t>
            </a:r>
            <a:r>
              <a:rPr lang="en-US" sz="1200" b="0" i="0" u="none" strike="noStrike" kern="1200" dirty="0">
                <a:solidFill>
                  <a:schemeClr val="tx1"/>
                </a:solidFill>
                <a:effectLst/>
                <a:latin typeface="+mn-lt"/>
                <a:ea typeface="+mn-ea"/>
                <a:cs typeface="+mn-cs"/>
              </a:rPr>
              <a:t> provides an identity for processes that run in a Pod</a:t>
            </a:r>
          </a:p>
          <a:p>
            <a:pPr rtl="0" fontAlgn="base"/>
            <a:r>
              <a:rPr lang="en-US" sz="1200" b="1" i="0" u="none" strike="noStrike" kern="1200" dirty="0">
                <a:solidFill>
                  <a:schemeClr val="tx1"/>
                </a:solidFill>
                <a:effectLst/>
                <a:latin typeface="+mn-lt"/>
                <a:ea typeface="+mn-ea"/>
                <a:cs typeface="+mn-cs"/>
              </a:rPr>
              <a:t>Services</a:t>
            </a:r>
            <a:r>
              <a:rPr lang="en-US" sz="1200" b="0" i="0" u="none" strike="noStrike" kern="1200" dirty="0">
                <a:solidFill>
                  <a:schemeClr val="tx1"/>
                </a:solidFill>
                <a:effectLst/>
                <a:latin typeface="+mn-lt"/>
                <a:ea typeface="+mn-ea"/>
                <a:cs typeface="+mn-cs"/>
              </a:rPr>
              <a:t>  is an abstraction which defines a logical set of Pods and a policy by which to access them - sometimes called a micro-service.</a:t>
            </a:r>
          </a:p>
          <a:p>
            <a:pPr rtl="0" fontAlgn="base"/>
            <a:r>
              <a:rPr lang="en-US" sz="1200" b="1"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Sets is the workload API object used to manage </a:t>
            </a:r>
            <a:r>
              <a:rPr lang="en-US" sz="1200" b="0"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applications.   </a:t>
            </a:r>
          </a:p>
          <a:p>
            <a:pPr rtl="0" fontAlgn="base"/>
            <a:r>
              <a:rPr lang="en-US" sz="1200" b="0" i="0" u="none" strike="noStrike" kern="1200" dirty="0">
                <a:solidFill>
                  <a:schemeClr val="tx1"/>
                </a:solidFill>
                <a:effectLst/>
                <a:latin typeface="+mn-lt"/>
                <a:ea typeface="+mn-ea"/>
                <a:cs typeface="+mn-cs"/>
              </a:rPr>
              <a:t>and more...</a:t>
            </a:r>
          </a:p>
          <a:p>
            <a:pPr rtl="0"/>
            <a:br>
              <a:rPr lang="en-US" b="0" dirty="0">
                <a:effectLst/>
              </a:rPr>
            </a:br>
            <a:r>
              <a:rPr lang="en-US" sz="1200" b="0" i="0" u="none" strike="noStrike" kern="1200" dirty="0">
                <a:solidFill>
                  <a:schemeClr val="tx1"/>
                </a:solidFill>
                <a:effectLst/>
                <a:latin typeface="+mn-lt"/>
                <a:ea typeface="+mn-ea"/>
                <a:cs typeface="+mn-cs"/>
              </a:rPr>
              <a:t>Kubernetes does not have the concept of an application. It has simple building blocks that you are required to compose. Kubernetes is a cloud native platform where the internal resource model is the same as the end user resource model.</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2472944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Kubernetes Infrastructure defines a resource for every purpose. Each resource is monitored and processed by a controller. When you define your application, it contains a collection of these resources. This collection will then be read by Controllers to build your applications actual backing instances. Some of resources that you may work with are listed below for your reference, for a full list you must go to https://</a:t>
            </a:r>
            <a:r>
              <a:rPr lang="en-US" sz="1200" b="0" i="0" u="none" strike="noStrike" kern="1200" dirty="0" err="1">
                <a:solidFill>
                  <a:schemeClr val="tx1"/>
                </a:solidFill>
                <a:effectLst/>
                <a:latin typeface="+mn-lt"/>
                <a:ea typeface="+mn-ea"/>
                <a:cs typeface="+mn-cs"/>
              </a:rPr>
              <a:t>kubernetes.io</a:t>
            </a:r>
            <a:r>
              <a:rPr lang="en-US" sz="1200" b="0" i="0" u="none" strike="noStrike" kern="1200" dirty="0">
                <a:solidFill>
                  <a:schemeClr val="tx1"/>
                </a:solidFill>
                <a:effectLst/>
                <a:latin typeface="+mn-lt"/>
                <a:ea typeface="+mn-ea"/>
                <a:cs typeface="+mn-cs"/>
              </a:rPr>
              <a:t>/docs/concepts/. In this class we will only use a few of them, like Pod, Deployment, etc.</a:t>
            </a:r>
            <a:endParaRPr lang="en-US" b="0" dirty="0">
              <a:effectLst/>
            </a:endParaRPr>
          </a:p>
          <a:p>
            <a:pPr rtl="0" fontAlgn="base"/>
            <a:r>
              <a:rPr lang="en-US" sz="1200" b="1" i="0" u="none" strike="noStrike" kern="1200" dirty="0" err="1">
                <a:solidFill>
                  <a:schemeClr val="tx1"/>
                </a:solidFill>
                <a:effectLst/>
                <a:latin typeface="+mn-lt"/>
                <a:ea typeface="+mn-ea"/>
                <a:cs typeface="+mn-cs"/>
              </a:rPr>
              <a:t>Config</a:t>
            </a:r>
            <a:r>
              <a:rPr lang="en-US" sz="1200" b="1" i="0" u="none" strike="noStrike" kern="1200" dirty="0">
                <a:solidFill>
                  <a:schemeClr val="tx1"/>
                </a:solidFill>
                <a:effectLst/>
                <a:latin typeface="+mn-lt"/>
                <a:ea typeface="+mn-ea"/>
                <a:cs typeface="+mn-cs"/>
              </a:rPr>
              <a:t> Maps</a:t>
            </a:r>
            <a:r>
              <a:rPr lang="en-US" sz="1200" b="0" i="0" u="none" strike="noStrike" kern="1200" dirty="0">
                <a:solidFill>
                  <a:schemeClr val="tx1"/>
                </a:solidFill>
                <a:effectLst/>
                <a:latin typeface="+mn-lt"/>
                <a:ea typeface="+mn-ea"/>
                <a:cs typeface="+mn-cs"/>
              </a:rPr>
              <a:t> holds configuration data for pods to consume.</a:t>
            </a:r>
          </a:p>
          <a:p>
            <a:pPr rtl="0" fontAlgn="base"/>
            <a:r>
              <a:rPr lang="en-US" sz="1200" b="1" i="0" u="none" strike="noStrike" kern="1200" dirty="0">
                <a:solidFill>
                  <a:schemeClr val="tx1"/>
                </a:solidFill>
                <a:effectLst/>
                <a:latin typeface="+mn-lt"/>
                <a:ea typeface="+mn-ea"/>
                <a:cs typeface="+mn-cs"/>
              </a:rPr>
              <a:t>Daemon Sets</a:t>
            </a:r>
            <a:r>
              <a:rPr lang="en-US" sz="1200" b="0" i="0" u="none" strike="noStrike" kern="1200" dirty="0">
                <a:solidFill>
                  <a:schemeClr val="tx1"/>
                </a:solidFill>
                <a:effectLst/>
                <a:latin typeface="+mn-lt"/>
                <a:ea typeface="+mn-ea"/>
                <a:cs typeface="+mn-cs"/>
              </a:rPr>
              <a:t> ensure that each node in the cluster runs this Pod</a:t>
            </a:r>
          </a:p>
          <a:p>
            <a:pPr rtl="0" fontAlgn="base"/>
            <a:r>
              <a:rPr lang="en-US" sz="1200" b="1" i="0" u="none" strike="noStrike" kern="1200" dirty="0">
                <a:solidFill>
                  <a:schemeClr val="tx1"/>
                </a:solidFill>
                <a:effectLst/>
                <a:latin typeface="+mn-lt"/>
                <a:ea typeface="+mn-ea"/>
                <a:cs typeface="+mn-cs"/>
              </a:rPr>
              <a:t>Deployments</a:t>
            </a:r>
            <a:r>
              <a:rPr lang="en-US" sz="1200" b="0" i="0" u="none" strike="noStrike" kern="1200" dirty="0">
                <a:solidFill>
                  <a:schemeClr val="tx1"/>
                </a:solidFill>
                <a:effectLst/>
                <a:latin typeface="+mn-lt"/>
                <a:ea typeface="+mn-ea"/>
                <a:cs typeface="+mn-cs"/>
              </a:rPr>
              <a:t> defines a desired state of a deployment object</a:t>
            </a:r>
          </a:p>
          <a:p>
            <a:pPr rtl="0" fontAlgn="base"/>
            <a:r>
              <a:rPr lang="en-US" sz="1200" b="1" i="0" u="none" strike="noStrike" kern="1200" dirty="0">
                <a:solidFill>
                  <a:schemeClr val="tx1"/>
                </a:solidFill>
                <a:effectLst/>
                <a:latin typeface="+mn-lt"/>
                <a:ea typeface="+mn-ea"/>
                <a:cs typeface="+mn-cs"/>
              </a:rPr>
              <a:t>Events</a:t>
            </a:r>
            <a:r>
              <a:rPr lang="en-US" sz="1200" b="0" i="0" u="none" strike="noStrike" kern="1200" dirty="0">
                <a:solidFill>
                  <a:schemeClr val="tx1"/>
                </a:solidFill>
                <a:effectLst/>
                <a:latin typeface="+mn-lt"/>
                <a:ea typeface="+mn-ea"/>
                <a:cs typeface="+mn-cs"/>
              </a:rPr>
              <a:t> provides lifecycle events on Pods and other deployment objects</a:t>
            </a:r>
          </a:p>
          <a:p>
            <a:pPr rtl="0" fontAlgn="base"/>
            <a:r>
              <a:rPr lang="en-US" sz="1200" b="1" i="0" u="none" strike="noStrike" kern="1200" dirty="0">
                <a:solidFill>
                  <a:schemeClr val="tx1"/>
                </a:solidFill>
                <a:effectLst/>
                <a:latin typeface="+mn-lt"/>
                <a:ea typeface="+mn-ea"/>
                <a:cs typeface="+mn-cs"/>
              </a:rPr>
              <a:t>Endpoints</a:t>
            </a:r>
            <a:r>
              <a:rPr lang="en-US" sz="1200" b="0" i="0" u="none" strike="noStrike" kern="1200" dirty="0">
                <a:solidFill>
                  <a:schemeClr val="tx1"/>
                </a:solidFill>
                <a:effectLst/>
                <a:latin typeface="+mn-lt"/>
                <a:ea typeface="+mn-ea"/>
                <a:cs typeface="+mn-cs"/>
              </a:rPr>
              <a:t> allows a inbound connections to reach the cluster services</a:t>
            </a:r>
          </a:p>
          <a:p>
            <a:pPr rtl="0" fontAlgn="base"/>
            <a:r>
              <a:rPr lang="en-US" sz="1200" b="1" i="0" u="none" strike="noStrike" kern="1200" dirty="0">
                <a:solidFill>
                  <a:schemeClr val="tx1"/>
                </a:solidFill>
                <a:effectLst/>
                <a:latin typeface="+mn-lt"/>
                <a:ea typeface="+mn-ea"/>
                <a:cs typeface="+mn-cs"/>
              </a:rPr>
              <a:t>Ingress</a:t>
            </a:r>
            <a:r>
              <a:rPr lang="en-US" sz="1200" b="0" i="0" u="none" strike="noStrike" kern="1200" dirty="0">
                <a:solidFill>
                  <a:schemeClr val="tx1"/>
                </a:solidFill>
                <a:effectLst/>
                <a:latin typeface="+mn-lt"/>
                <a:ea typeface="+mn-ea"/>
                <a:cs typeface="+mn-cs"/>
              </a:rPr>
              <a:t> is a collection of rules that allow inbound connections to reach the cluster services</a:t>
            </a:r>
          </a:p>
          <a:p>
            <a:pPr rtl="0" fontAlgn="base"/>
            <a:r>
              <a:rPr lang="en-US" sz="1200" b="1" i="0" u="none" strike="noStrike" kern="1200" dirty="0">
                <a:solidFill>
                  <a:schemeClr val="tx1"/>
                </a:solidFill>
                <a:effectLst/>
                <a:latin typeface="+mn-lt"/>
                <a:ea typeface="+mn-ea"/>
                <a:cs typeface="+mn-cs"/>
              </a:rPr>
              <a:t>Jobs</a:t>
            </a:r>
            <a:r>
              <a:rPr lang="en-US" sz="1200" b="0" i="0" u="none" strike="noStrike" kern="1200" dirty="0">
                <a:solidFill>
                  <a:schemeClr val="tx1"/>
                </a:solidFill>
                <a:effectLst/>
                <a:latin typeface="+mn-lt"/>
                <a:ea typeface="+mn-ea"/>
                <a:cs typeface="+mn-cs"/>
              </a:rPr>
              <a:t> creates one or more pods and as they complete </a:t>
            </a:r>
            <a:r>
              <a:rPr lang="en-US" sz="1200" b="0" i="0" u="none" strike="noStrike" kern="1200" dirty="0" err="1">
                <a:solidFill>
                  <a:schemeClr val="tx1"/>
                </a:solidFill>
                <a:effectLst/>
                <a:latin typeface="+mn-lt"/>
                <a:ea typeface="+mn-ea"/>
                <a:cs typeface="+mn-cs"/>
              </a:rPr>
              <a:t>succefully</a:t>
            </a:r>
            <a:r>
              <a:rPr lang="en-US" sz="1200" b="0" i="0" u="none" strike="noStrike" kern="1200" dirty="0">
                <a:solidFill>
                  <a:schemeClr val="tx1"/>
                </a:solidFill>
                <a:effectLst/>
                <a:latin typeface="+mn-lt"/>
                <a:ea typeface="+mn-ea"/>
                <a:cs typeface="+mn-cs"/>
              </a:rPr>
              <a:t> the job is marked as completed.</a:t>
            </a:r>
          </a:p>
          <a:p>
            <a:pPr rtl="0" fontAlgn="base"/>
            <a:r>
              <a:rPr lang="en-US" sz="1200" b="1" i="0" u="none" strike="noStrike" kern="1200" dirty="0">
                <a:solidFill>
                  <a:schemeClr val="tx1"/>
                </a:solidFill>
                <a:effectLst/>
                <a:latin typeface="+mn-lt"/>
                <a:ea typeface="+mn-ea"/>
                <a:cs typeface="+mn-cs"/>
              </a:rPr>
              <a:t>Node</a:t>
            </a:r>
            <a:r>
              <a:rPr lang="en-US" sz="1200" b="0" i="0" u="none" strike="noStrike" kern="1200" dirty="0">
                <a:solidFill>
                  <a:schemeClr val="tx1"/>
                </a:solidFill>
                <a:effectLst/>
                <a:latin typeface="+mn-lt"/>
                <a:ea typeface="+mn-ea"/>
                <a:cs typeface="+mn-cs"/>
              </a:rPr>
              <a:t> is a worker machine in Kubernetes</a:t>
            </a:r>
          </a:p>
          <a:p>
            <a:pPr rtl="0" fontAlgn="base"/>
            <a:r>
              <a:rPr lang="en-US" sz="1200" b="1" i="0" u="none" strike="noStrike" kern="1200" dirty="0">
                <a:solidFill>
                  <a:schemeClr val="tx1"/>
                </a:solidFill>
                <a:effectLst/>
                <a:latin typeface="+mn-lt"/>
                <a:ea typeface="+mn-ea"/>
                <a:cs typeface="+mn-cs"/>
              </a:rPr>
              <a:t>Namespaces</a:t>
            </a:r>
            <a:r>
              <a:rPr lang="en-US" sz="1200" b="0" i="0" u="none" strike="noStrike" kern="1200" dirty="0">
                <a:solidFill>
                  <a:schemeClr val="tx1"/>
                </a:solidFill>
                <a:effectLst/>
                <a:latin typeface="+mn-lt"/>
                <a:ea typeface="+mn-ea"/>
                <a:cs typeface="+mn-cs"/>
              </a:rPr>
              <a:t> are multiple virtual clusters backed by the same physical cluster</a:t>
            </a:r>
          </a:p>
          <a:p>
            <a:pPr rtl="0" fontAlgn="base"/>
            <a:r>
              <a:rPr lang="en-US" sz="1200" b="1" i="0" u="none" strike="noStrike" kern="1200" dirty="0">
                <a:solidFill>
                  <a:schemeClr val="tx1"/>
                </a:solidFill>
                <a:effectLst/>
                <a:latin typeface="+mn-lt"/>
                <a:ea typeface="+mn-ea"/>
                <a:cs typeface="+mn-cs"/>
              </a:rPr>
              <a:t>Pods</a:t>
            </a:r>
            <a:r>
              <a:rPr lang="en-US" sz="1200" b="0" i="0" u="none" strike="noStrike" kern="1200" dirty="0">
                <a:solidFill>
                  <a:schemeClr val="tx1"/>
                </a:solidFill>
                <a:effectLst/>
                <a:latin typeface="+mn-lt"/>
                <a:ea typeface="+mn-ea"/>
                <a:cs typeface="+mn-cs"/>
              </a:rPr>
              <a:t> are the smallest deployable units of computing that can be created and managed in Kubernetes</a:t>
            </a:r>
          </a:p>
          <a:p>
            <a:pPr rtl="0" fontAlgn="base"/>
            <a:r>
              <a:rPr lang="en-US" sz="1200" b="1" i="0" u="none" strike="noStrike" kern="1200" dirty="0">
                <a:solidFill>
                  <a:schemeClr val="tx1"/>
                </a:solidFill>
                <a:effectLst/>
                <a:latin typeface="+mn-lt"/>
                <a:ea typeface="+mn-ea"/>
                <a:cs typeface="+mn-cs"/>
              </a:rPr>
              <a:t>Persistent Volumes</a:t>
            </a:r>
            <a:r>
              <a:rPr lang="en-US" sz="1200" b="0" i="0" u="none" strike="noStrike" kern="1200" dirty="0">
                <a:solidFill>
                  <a:schemeClr val="tx1"/>
                </a:solidFill>
                <a:effectLst/>
                <a:latin typeface="+mn-lt"/>
                <a:ea typeface="+mn-ea"/>
                <a:cs typeface="+mn-cs"/>
              </a:rPr>
              <a:t> provides an API for users and administrators that abstracts details of how storage is provided from how it is consumed</a:t>
            </a:r>
          </a:p>
          <a:p>
            <a:pPr rtl="0" fontAlgn="base"/>
            <a:r>
              <a:rPr lang="en-US" sz="1200" b="1" i="0" u="none" strike="noStrike" kern="1200" dirty="0">
                <a:solidFill>
                  <a:schemeClr val="tx1"/>
                </a:solidFill>
                <a:effectLst/>
                <a:latin typeface="+mn-lt"/>
                <a:ea typeface="+mn-ea"/>
                <a:cs typeface="+mn-cs"/>
              </a:rPr>
              <a:t>Replica Sets</a:t>
            </a:r>
            <a:r>
              <a:rPr lang="en-US" sz="1200" b="0" i="0" u="none" strike="noStrike" kern="1200" dirty="0">
                <a:solidFill>
                  <a:schemeClr val="tx1"/>
                </a:solidFill>
                <a:effectLst/>
                <a:latin typeface="+mn-lt"/>
                <a:ea typeface="+mn-ea"/>
                <a:cs typeface="+mn-cs"/>
              </a:rPr>
              <a:t> ensures that a specified number of pod replicas are running at any given time</a:t>
            </a:r>
          </a:p>
          <a:p>
            <a:pPr rtl="0" fontAlgn="base"/>
            <a:r>
              <a:rPr lang="en-US" sz="1200" b="1" i="0" u="none" strike="noStrike" kern="1200" dirty="0">
                <a:solidFill>
                  <a:schemeClr val="tx1"/>
                </a:solidFill>
                <a:effectLst/>
                <a:latin typeface="+mn-lt"/>
                <a:ea typeface="+mn-ea"/>
                <a:cs typeface="+mn-cs"/>
              </a:rPr>
              <a:t>Secrets</a:t>
            </a:r>
            <a:r>
              <a:rPr lang="en-US" sz="1200" b="0" i="0" u="none" strike="noStrike" kern="1200" dirty="0">
                <a:solidFill>
                  <a:schemeClr val="tx1"/>
                </a:solidFill>
                <a:effectLst/>
                <a:latin typeface="+mn-lt"/>
                <a:ea typeface="+mn-ea"/>
                <a:cs typeface="+mn-cs"/>
              </a:rPr>
              <a:t> are intended to hold sensitive information, such as passwords, OAuth tokens, and </a:t>
            </a:r>
            <a:r>
              <a:rPr lang="en-US" sz="1200" b="0" i="0" u="none" strike="noStrike" kern="1200" dirty="0" err="1">
                <a:solidFill>
                  <a:schemeClr val="tx1"/>
                </a:solidFill>
                <a:effectLst/>
                <a:latin typeface="+mn-lt"/>
                <a:ea typeface="+mn-ea"/>
                <a:cs typeface="+mn-cs"/>
              </a:rPr>
              <a:t>ssh</a:t>
            </a:r>
            <a:r>
              <a:rPr lang="en-US" sz="1200" b="0" i="0" u="none" strike="noStrike" kern="1200" dirty="0">
                <a:solidFill>
                  <a:schemeClr val="tx1"/>
                </a:solidFill>
                <a:effectLst/>
                <a:latin typeface="+mn-lt"/>
                <a:ea typeface="+mn-ea"/>
                <a:cs typeface="+mn-cs"/>
              </a:rPr>
              <a:t> keys</a:t>
            </a:r>
          </a:p>
          <a:p>
            <a:pPr rtl="0" fontAlgn="base"/>
            <a:r>
              <a:rPr lang="en-US" sz="1200" b="1" i="0" u="none" strike="noStrike" kern="1200" dirty="0">
                <a:solidFill>
                  <a:schemeClr val="tx1"/>
                </a:solidFill>
                <a:effectLst/>
                <a:latin typeface="+mn-lt"/>
                <a:ea typeface="+mn-ea"/>
                <a:cs typeface="+mn-cs"/>
              </a:rPr>
              <a:t>Service Accounts</a:t>
            </a:r>
            <a:r>
              <a:rPr lang="en-US" sz="1200" b="0" i="0" u="none" strike="noStrike" kern="1200" dirty="0">
                <a:solidFill>
                  <a:schemeClr val="tx1"/>
                </a:solidFill>
                <a:effectLst/>
                <a:latin typeface="+mn-lt"/>
                <a:ea typeface="+mn-ea"/>
                <a:cs typeface="+mn-cs"/>
              </a:rPr>
              <a:t> provides an identity for processes that run in a Pod</a:t>
            </a:r>
          </a:p>
          <a:p>
            <a:pPr rtl="0" fontAlgn="base"/>
            <a:r>
              <a:rPr lang="en-US" sz="1200" b="1" i="0" u="none" strike="noStrike" kern="1200" dirty="0">
                <a:solidFill>
                  <a:schemeClr val="tx1"/>
                </a:solidFill>
                <a:effectLst/>
                <a:latin typeface="+mn-lt"/>
                <a:ea typeface="+mn-ea"/>
                <a:cs typeface="+mn-cs"/>
              </a:rPr>
              <a:t>Services</a:t>
            </a:r>
            <a:r>
              <a:rPr lang="en-US" sz="1200" b="0" i="0" u="none" strike="noStrike" kern="1200" dirty="0">
                <a:solidFill>
                  <a:schemeClr val="tx1"/>
                </a:solidFill>
                <a:effectLst/>
                <a:latin typeface="+mn-lt"/>
                <a:ea typeface="+mn-ea"/>
                <a:cs typeface="+mn-cs"/>
              </a:rPr>
              <a:t>  is an abstraction which defines a logical set of Pods and a policy by which to access them - sometimes called a micro-service.</a:t>
            </a:r>
          </a:p>
          <a:p>
            <a:pPr rtl="0" fontAlgn="base"/>
            <a:r>
              <a:rPr lang="en-US" sz="1200" b="1"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Sets is the workload API object used to manage </a:t>
            </a:r>
            <a:r>
              <a:rPr lang="en-US" sz="1200" b="0"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applications.   </a:t>
            </a:r>
          </a:p>
          <a:p>
            <a:pPr rtl="0" fontAlgn="base"/>
            <a:r>
              <a:rPr lang="en-US" sz="1200" b="0" i="0" u="none" strike="noStrike" kern="1200" dirty="0">
                <a:solidFill>
                  <a:schemeClr val="tx1"/>
                </a:solidFill>
                <a:effectLst/>
                <a:latin typeface="+mn-lt"/>
                <a:ea typeface="+mn-ea"/>
                <a:cs typeface="+mn-cs"/>
              </a:rPr>
              <a:t>and more...</a:t>
            </a:r>
          </a:p>
          <a:p>
            <a:pPr rtl="0"/>
            <a:br>
              <a:rPr lang="en-US" b="0" dirty="0">
                <a:effectLst/>
              </a:rPr>
            </a:br>
            <a:r>
              <a:rPr lang="en-US" sz="1200" b="0" i="0" u="none" strike="noStrike" kern="1200" dirty="0">
                <a:solidFill>
                  <a:schemeClr val="tx1"/>
                </a:solidFill>
                <a:effectLst/>
                <a:latin typeface="+mn-lt"/>
                <a:ea typeface="+mn-ea"/>
                <a:cs typeface="+mn-cs"/>
              </a:rPr>
              <a:t>Kubernetes does not have the concept of an application. It has simple building blocks that you are required to compose. Kubernetes is a cloud native platform where the internal resource model is the same as the end user resource model.</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15381760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dirty="0">
                <a:solidFill>
                  <a:schemeClr val="tx1"/>
                </a:solidFill>
                <a:effectLst/>
                <a:latin typeface="+mn-lt"/>
                <a:ea typeface="+mn-ea"/>
                <a:cs typeface="+mn-cs"/>
              </a:rPr>
              <a:t>Kubernetes Infrastructure defines a resource for every purpose. Each resource is monitored and processed by a controller. When you define your application, it contains a collection of these resources. This collection will then be read by Controllers to build your applications actual backing instances. Some of resources that you may work with are listed below for your reference, for a full list you must go to https://</a:t>
            </a:r>
            <a:r>
              <a:rPr lang="en-US" sz="1200" b="0" i="0" u="none" strike="noStrike" kern="1200" dirty="0" err="1">
                <a:solidFill>
                  <a:schemeClr val="tx1"/>
                </a:solidFill>
                <a:effectLst/>
                <a:latin typeface="+mn-lt"/>
                <a:ea typeface="+mn-ea"/>
                <a:cs typeface="+mn-cs"/>
              </a:rPr>
              <a:t>kubernetes.io</a:t>
            </a:r>
            <a:r>
              <a:rPr lang="en-US" sz="1200" b="0" i="0" u="none" strike="noStrike" kern="1200" dirty="0">
                <a:solidFill>
                  <a:schemeClr val="tx1"/>
                </a:solidFill>
                <a:effectLst/>
                <a:latin typeface="+mn-lt"/>
                <a:ea typeface="+mn-ea"/>
                <a:cs typeface="+mn-cs"/>
              </a:rPr>
              <a:t>/docs/concepts/. In this class we will only use a few of them, like Pod, Deployment, etc.</a:t>
            </a:r>
            <a:endParaRPr lang="en-US" b="0" dirty="0">
              <a:effectLst/>
            </a:endParaRPr>
          </a:p>
          <a:p>
            <a:pPr rtl="0" fontAlgn="base"/>
            <a:r>
              <a:rPr lang="en-US" sz="1200" b="1" i="0" u="none" strike="noStrike" kern="1200" dirty="0" err="1">
                <a:solidFill>
                  <a:schemeClr val="tx1"/>
                </a:solidFill>
                <a:effectLst/>
                <a:latin typeface="+mn-lt"/>
                <a:ea typeface="+mn-ea"/>
                <a:cs typeface="+mn-cs"/>
              </a:rPr>
              <a:t>Config</a:t>
            </a:r>
            <a:r>
              <a:rPr lang="en-US" sz="1200" b="1" i="0" u="none" strike="noStrike" kern="1200" dirty="0">
                <a:solidFill>
                  <a:schemeClr val="tx1"/>
                </a:solidFill>
                <a:effectLst/>
                <a:latin typeface="+mn-lt"/>
                <a:ea typeface="+mn-ea"/>
                <a:cs typeface="+mn-cs"/>
              </a:rPr>
              <a:t> Maps</a:t>
            </a:r>
            <a:r>
              <a:rPr lang="en-US" sz="1200" b="0" i="0" u="none" strike="noStrike" kern="1200" dirty="0">
                <a:solidFill>
                  <a:schemeClr val="tx1"/>
                </a:solidFill>
                <a:effectLst/>
                <a:latin typeface="+mn-lt"/>
                <a:ea typeface="+mn-ea"/>
                <a:cs typeface="+mn-cs"/>
              </a:rPr>
              <a:t> holds configuration data for pods to consume.</a:t>
            </a:r>
          </a:p>
          <a:p>
            <a:pPr rtl="0" fontAlgn="base"/>
            <a:r>
              <a:rPr lang="en-US" sz="1200" b="1" i="0" u="none" strike="noStrike" kern="1200" dirty="0">
                <a:solidFill>
                  <a:schemeClr val="tx1"/>
                </a:solidFill>
                <a:effectLst/>
                <a:latin typeface="+mn-lt"/>
                <a:ea typeface="+mn-ea"/>
                <a:cs typeface="+mn-cs"/>
              </a:rPr>
              <a:t>Daemon Sets</a:t>
            </a:r>
            <a:r>
              <a:rPr lang="en-US" sz="1200" b="0" i="0" u="none" strike="noStrike" kern="1200" dirty="0">
                <a:solidFill>
                  <a:schemeClr val="tx1"/>
                </a:solidFill>
                <a:effectLst/>
                <a:latin typeface="+mn-lt"/>
                <a:ea typeface="+mn-ea"/>
                <a:cs typeface="+mn-cs"/>
              </a:rPr>
              <a:t> ensure that each node in the cluster runs this Pod</a:t>
            </a:r>
          </a:p>
          <a:p>
            <a:pPr rtl="0" fontAlgn="base"/>
            <a:r>
              <a:rPr lang="en-US" sz="1200" b="1" i="0" u="none" strike="noStrike" kern="1200" dirty="0">
                <a:solidFill>
                  <a:schemeClr val="tx1"/>
                </a:solidFill>
                <a:effectLst/>
                <a:latin typeface="+mn-lt"/>
                <a:ea typeface="+mn-ea"/>
                <a:cs typeface="+mn-cs"/>
              </a:rPr>
              <a:t>Deployments</a:t>
            </a:r>
            <a:r>
              <a:rPr lang="en-US" sz="1200" b="0" i="0" u="none" strike="noStrike" kern="1200" dirty="0">
                <a:solidFill>
                  <a:schemeClr val="tx1"/>
                </a:solidFill>
                <a:effectLst/>
                <a:latin typeface="+mn-lt"/>
                <a:ea typeface="+mn-ea"/>
                <a:cs typeface="+mn-cs"/>
              </a:rPr>
              <a:t> defines a desired state of a deployment object</a:t>
            </a:r>
          </a:p>
          <a:p>
            <a:pPr rtl="0" fontAlgn="base"/>
            <a:r>
              <a:rPr lang="en-US" sz="1200" b="1" i="0" u="none" strike="noStrike" kern="1200" dirty="0">
                <a:solidFill>
                  <a:schemeClr val="tx1"/>
                </a:solidFill>
                <a:effectLst/>
                <a:latin typeface="+mn-lt"/>
                <a:ea typeface="+mn-ea"/>
                <a:cs typeface="+mn-cs"/>
              </a:rPr>
              <a:t>Events</a:t>
            </a:r>
            <a:r>
              <a:rPr lang="en-US" sz="1200" b="0" i="0" u="none" strike="noStrike" kern="1200" dirty="0">
                <a:solidFill>
                  <a:schemeClr val="tx1"/>
                </a:solidFill>
                <a:effectLst/>
                <a:latin typeface="+mn-lt"/>
                <a:ea typeface="+mn-ea"/>
                <a:cs typeface="+mn-cs"/>
              </a:rPr>
              <a:t> provides lifecycle events on Pods and other deployment objects</a:t>
            </a:r>
          </a:p>
          <a:p>
            <a:pPr rtl="0" fontAlgn="base"/>
            <a:r>
              <a:rPr lang="en-US" sz="1200" b="1" i="0" u="none" strike="noStrike" kern="1200" dirty="0">
                <a:solidFill>
                  <a:schemeClr val="tx1"/>
                </a:solidFill>
                <a:effectLst/>
                <a:latin typeface="+mn-lt"/>
                <a:ea typeface="+mn-ea"/>
                <a:cs typeface="+mn-cs"/>
              </a:rPr>
              <a:t>Endpoints</a:t>
            </a:r>
            <a:r>
              <a:rPr lang="en-US" sz="1200" b="0" i="0" u="none" strike="noStrike" kern="1200" dirty="0">
                <a:solidFill>
                  <a:schemeClr val="tx1"/>
                </a:solidFill>
                <a:effectLst/>
                <a:latin typeface="+mn-lt"/>
                <a:ea typeface="+mn-ea"/>
                <a:cs typeface="+mn-cs"/>
              </a:rPr>
              <a:t> allows a inbound connections to reach the cluster services</a:t>
            </a:r>
          </a:p>
          <a:p>
            <a:pPr rtl="0" fontAlgn="base"/>
            <a:r>
              <a:rPr lang="en-US" sz="1200" b="1" i="0" u="none" strike="noStrike" kern="1200" dirty="0">
                <a:solidFill>
                  <a:schemeClr val="tx1"/>
                </a:solidFill>
                <a:effectLst/>
                <a:latin typeface="+mn-lt"/>
                <a:ea typeface="+mn-ea"/>
                <a:cs typeface="+mn-cs"/>
              </a:rPr>
              <a:t>Ingress</a:t>
            </a:r>
            <a:r>
              <a:rPr lang="en-US" sz="1200" b="0" i="0" u="none" strike="noStrike" kern="1200" dirty="0">
                <a:solidFill>
                  <a:schemeClr val="tx1"/>
                </a:solidFill>
                <a:effectLst/>
                <a:latin typeface="+mn-lt"/>
                <a:ea typeface="+mn-ea"/>
                <a:cs typeface="+mn-cs"/>
              </a:rPr>
              <a:t> is a collection of rules that allow inbound connections to reach the cluster services</a:t>
            </a:r>
          </a:p>
          <a:p>
            <a:pPr rtl="0" fontAlgn="base"/>
            <a:r>
              <a:rPr lang="en-US" sz="1200" b="1" i="0" u="none" strike="noStrike" kern="1200" dirty="0">
                <a:solidFill>
                  <a:schemeClr val="tx1"/>
                </a:solidFill>
                <a:effectLst/>
                <a:latin typeface="+mn-lt"/>
                <a:ea typeface="+mn-ea"/>
                <a:cs typeface="+mn-cs"/>
              </a:rPr>
              <a:t>Jobs</a:t>
            </a:r>
            <a:r>
              <a:rPr lang="en-US" sz="1200" b="0" i="0" u="none" strike="noStrike" kern="1200" dirty="0">
                <a:solidFill>
                  <a:schemeClr val="tx1"/>
                </a:solidFill>
                <a:effectLst/>
                <a:latin typeface="+mn-lt"/>
                <a:ea typeface="+mn-ea"/>
                <a:cs typeface="+mn-cs"/>
              </a:rPr>
              <a:t> creates one or more pods and as they complete </a:t>
            </a:r>
            <a:r>
              <a:rPr lang="en-US" sz="1200" b="0" i="0" u="none" strike="noStrike" kern="1200" dirty="0" err="1">
                <a:solidFill>
                  <a:schemeClr val="tx1"/>
                </a:solidFill>
                <a:effectLst/>
                <a:latin typeface="+mn-lt"/>
                <a:ea typeface="+mn-ea"/>
                <a:cs typeface="+mn-cs"/>
              </a:rPr>
              <a:t>succefully</a:t>
            </a:r>
            <a:r>
              <a:rPr lang="en-US" sz="1200" b="0" i="0" u="none" strike="noStrike" kern="1200" dirty="0">
                <a:solidFill>
                  <a:schemeClr val="tx1"/>
                </a:solidFill>
                <a:effectLst/>
                <a:latin typeface="+mn-lt"/>
                <a:ea typeface="+mn-ea"/>
                <a:cs typeface="+mn-cs"/>
              </a:rPr>
              <a:t> the job is marked as completed.</a:t>
            </a:r>
          </a:p>
          <a:p>
            <a:pPr rtl="0" fontAlgn="base"/>
            <a:r>
              <a:rPr lang="en-US" sz="1200" b="1" i="0" u="none" strike="noStrike" kern="1200" dirty="0">
                <a:solidFill>
                  <a:schemeClr val="tx1"/>
                </a:solidFill>
                <a:effectLst/>
                <a:latin typeface="+mn-lt"/>
                <a:ea typeface="+mn-ea"/>
                <a:cs typeface="+mn-cs"/>
              </a:rPr>
              <a:t>Node</a:t>
            </a:r>
            <a:r>
              <a:rPr lang="en-US" sz="1200" b="0" i="0" u="none" strike="noStrike" kern="1200" dirty="0">
                <a:solidFill>
                  <a:schemeClr val="tx1"/>
                </a:solidFill>
                <a:effectLst/>
                <a:latin typeface="+mn-lt"/>
                <a:ea typeface="+mn-ea"/>
                <a:cs typeface="+mn-cs"/>
              </a:rPr>
              <a:t> is a worker machine in Kubernetes</a:t>
            </a:r>
          </a:p>
          <a:p>
            <a:pPr rtl="0" fontAlgn="base"/>
            <a:r>
              <a:rPr lang="en-US" sz="1200" b="1" i="0" u="none" strike="noStrike" kern="1200" dirty="0">
                <a:solidFill>
                  <a:schemeClr val="tx1"/>
                </a:solidFill>
                <a:effectLst/>
                <a:latin typeface="+mn-lt"/>
                <a:ea typeface="+mn-ea"/>
                <a:cs typeface="+mn-cs"/>
              </a:rPr>
              <a:t>Namespaces</a:t>
            </a:r>
            <a:r>
              <a:rPr lang="en-US" sz="1200" b="0" i="0" u="none" strike="noStrike" kern="1200" dirty="0">
                <a:solidFill>
                  <a:schemeClr val="tx1"/>
                </a:solidFill>
                <a:effectLst/>
                <a:latin typeface="+mn-lt"/>
                <a:ea typeface="+mn-ea"/>
                <a:cs typeface="+mn-cs"/>
              </a:rPr>
              <a:t> are multiple virtual clusters backed by the same physical cluster</a:t>
            </a:r>
          </a:p>
          <a:p>
            <a:pPr rtl="0" fontAlgn="base"/>
            <a:r>
              <a:rPr lang="en-US" sz="1200" b="1" i="0" u="none" strike="noStrike" kern="1200" dirty="0">
                <a:solidFill>
                  <a:schemeClr val="tx1"/>
                </a:solidFill>
                <a:effectLst/>
                <a:latin typeface="+mn-lt"/>
                <a:ea typeface="+mn-ea"/>
                <a:cs typeface="+mn-cs"/>
              </a:rPr>
              <a:t>Pods</a:t>
            </a:r>
            <a:r>
              <a:rPr lang="en-US" sz="1200" b="0" i="0" u="none" strike="noStrike" kern="1200" dirty="0">
                <a:solidFill>
                  <a:schemeClr val="tx1"/>
                </a:solidFill>
                <a:effectLst/>
                <a:latin typeface="+mn-lt"/>
                <a:ea typeface="+mn-ea"/>
                <a:cs typeface="+mn-cs"/>
              </a:rPr>
              <a:t> are the smallest deployable units of computing that can be created and managed in Kubernetes</a:t>
            </a:r>
          </a:p>
          <a:p>
            <a:pPr rtl="0" fontAlgn="base"/>
            <a:r>
              <a:rPr lang="en-US" sz="1200" b="1" i="0" u="none" strike="noStrike" kern="1200" dirty="0">
                <a:solidFill>
                  <a:schemeClr val="tx1"/>
                </a:solidFill>
                <a:effectLst/>
                <a:latin typeface="+mn-lt"/>
                <a:ea typeface="+mn-ea"/>
                <a:cs typeface="+mn-cs"/>
              </a:rPr>
              <a:t>Persistent Volumes</a:t>
            </a:r>
            <a:r>
              <a:rPr lang="en-US" sz="1200" b="0" i="0" u="none" strike="noStrike" kern="1200" dirty="0">
                <a:solidFill>
                  <a:schemeClr val="tx1"/>
                </a:solidFill>
                <a:effectLst/>
                <a:latin typeface="+mn-lt"/>
                <a:ea typeface="+mn-ea"/>
                <a:cs typeface="+mn-cs"/>
              </a:rPr>
              <a:t> provides an API for users and administrators that abstracts details of how storage is provided from how it is consumed</a:t>
            </a:r>
          </a:p>
          <a:p>
            <a:pPr rtl="0" fontAlgn="base"/>
            <a:r>
              <a:rPr lang="en-US" sz="1200" b="1" i="0" u="none" strike="noStrike" kern="1200" dirty="0">
                <a:solidFill>
                  <a:schemeClr val="tx1"/>
                </a:solidFill>
                <a:effectLst/>
                <a:latin typeface="+mn-lt"/>
                <a:ea typeface="+mn-ea"/>
                <a:cs typeface="+mn-cs"/>
              </a:rPr>
              <a:t>Replica Sets</a:t>
            </a:r>
            <a:r>
              <a:rPr lang="en-US" sz="1200" b="0" i="0" u="none" strike="noStrike" kern="1200" dirty="0">
                <a:solidFill>
                  <a:schemeClr val="tx1"/>
                </a:solidFill>
                <a:effectLst/>
                <a:latin typeface="+mn-lt"/>
                <a:ea typeface="+mn-ea"/>
                <a:cs typeface="+mn-cs"/>
              </a:rPr>
              <a:t> ensures that a specified number of pod replicas are running at any given time</a:t>
            </a:r>
          </a:p>
          <a:p>
            <a:pPr rtl="0" fontAlgn="base"/>
            <a:r>
              <a:rPr lang="en-US" sz="1200" b="1" i="0" u="none" strike="noStrike" kern="1200" dirty="0">
                <a:solidFill>
                  <a:schemeClr val="tx1"/>
                </a:solidFill>
                <a:effectLst/>
                <a:latin typeface="+mn-lt"/>
                <a:ea typeface="+mn-ea"/>
                <a:cs typeface="+mn-cs"/>
              </a:rPr>
              <a:t>Secrets</a:t>
            </a:r>
            <a:r>
              <a:rPr lang="en-US" sz="1200" b="0" i="0" u="none" strike="noStrike" kern="1200" dirty="0">
                <a:solidFill>
                  <a:schemeClr val="tx1"/>
                </a:solidFill>
                <a:effectLst/>
                <a:latin typeface="+mn-lt"/>
                <a:ea typeface="+mn-ea"/>
                <a:cs typeface="+mn-cs"/>
              </a:rPr>
              <a:t> are intended to hold sensitive information, such as passwords, OAuth tokens, and </a:t>
            </a:r>
            <a:r>
              <a:rPr lang="en-US" sz="1200" b="0" i="0" u="none" strike="noStrike" kern="1200" dirty="0" err="1">
                <a:solidFill>
                  <a:schemeClr val="tx1"/>
                </a:solidFill>
                <a:effectLst/>
                <a:latin typeface="+mn-lt"/>
                <a:ea typeface="+mn-ea"/>
                <a:cs typeface="+mn-cs"/>
              </a:rPr>
              <a:t>ssh</a:t>
            </a:r>
            <a:r>
              <a:rPr lang="en-US" sz="1200" b="0" i="0" u="none" strike="noStrike" kern="1200" dirty="0">
                <a:solidFill>
                  <a:schemeClr val="tx1"/>
                </a:solidFill>
                <a:effectLst/>
                <a:latin typeface="+mn-lt"/>
                <a:ea typeface="+mn-ea"/>
                <a:cs typeface="+mn-cs"/>
              </a:rPr>
              <a:t> keys</a:t>
            </a:r>
          </a:p>
          <a:p>
            <a:pPr rtl="0" fontAlgn="base"/>
            <a:r>
              <a:rPr lang="en-US" sz="1200" b="1" i="0" u="none" strike="noStrike" kern="1200" dirty="0">
                <a:solidFill>
                  <a:schemeClr val="tx1"/>
                </a:solidFill>
                <a:effectLst/>
                <a:latin typeface="+mn-lt"/>
                <a:ea typeface="+mn-ea"/>
                <a:cs typeface="+mn-cs"/>
              </a:rPr>
              <a:t>Service Accounts</a:t>
            </a:r>
            <a:r>
              <a:rPr lang="en-US" sz="1200" b="0" i="0" u="none" strike="noStrike" kern="1200" dirty="0">
                <a:solidFill>
                  <a:schemeClr val="tx1"/>
                </a:solidFill>
                <a:effectLst/>
                <a:latin typeface="+mn-lt"/>
                <a:ea typeface="+mn-ea"/>
                <a:cs typeface="+mn-cs"/>
              </a:rPr>
              <a:t> provides an identity for processes that run in a Pod</a:t>
            </a:r>
          </a:p>
          <a:p>
            <a:pPr rtl="0" fontAlgn="base"/>
            <a:r>
              <a:rPr lang="en-US" sz="1200" b="1" i="0" u="none" strike="noStrike" kern="1200" dirty="0">
                <a:solidFill>
                  <a:schemeClr val="tx1"/>
                </a:solidFill>
                <a:effectLst/>
                <a:latin typeface="+mn-lt"/>
                <a:ea typeface="+mn-ea"/>
                <a:cs typeface="+mn-cs"/>
              </a:rPr>
              <a:t>Services</a:t>
            </a:r>
            <a:r>
              <a:rPr lang="en-US" sz="1200" b="0" i="0" u="none" strike="noStrike" kern="1200" dirty="0">
                <a:solidFill>
                  <a:schemeClr val="tx1"/>
                </a:solidFill>
                <a:effectLst/>
                <a:latin typeface="+mn-lt"/>
                <a:ea typeface="+mn-ea"/>
                <a:cs typeface="+mn-cs"/>
              </a:rPr>
              <a:t>  is an abstraction which defines a logical set of Pods and a policy by which to access them - sometimes called a micro-service.</a:t>
            </a:r>
          </a:p>
          <a:p>
            <a:pPr rtl="0" fontAlgn="base"/>
            <a:r>
              <a:rPr lang="en-US" sz="1200" b="1"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Sets is the workload API object used to manage </a:t>
            </a:r>
            <a:r>
              <a:rPr lang="en-US" sz="1200" b="0" i="0" u="none" strike="noStrike" kern="1200" dirty="0" err="1">
                <a:solidFill>
                  <a:schemeClr val="tx1"/>
                </a:solidFill>
                <a:effectLst/>
                <a:latin typeface="+mn-lt"/>
                <a:ea typeface="+mn-ea"/>
                <a:cs typeface="+mn-cs"/>
              </a:rPr>
              <a:t>stateful</a:t>
            </a:r>
            <a:r>
              <a:rPr lang="en-US" sz="1200" b="0" i="0" u="none" strike="noStrike" kern="1200" dirty="0">
                <a:solidFill>
                  <a:schemeClr val="tx1"/>
                </a:solidFill>
                <a:effectLst/>
                <a:latin typeface="+mn-lt"/>
                <a:ea typeface="+mn-ea"/>
                <a:cs typeface="+mn-cs"/>
              </a:rPr>
              <a:t> applications.   </a:t>
            </a:r>
          </a:p>
          <a:p>
            <a:pPr rtl="0" fontAlgn="base"/>
            <a:r>
              <a:rPr lang="en-US" sz="1200" b="0" i="0" u="none" strike="noStrike" kern="1200" dirty="0">
                <a:solidFill>
                  <a:schemeClr val="tx1"/>
                </a:solidFill>
                <a:effectLst/>
                <a:latin typeface="+mn-lt"/>
                <a:ea typeface="+mn-ea"/>
                <a:cs typeface="+mn-cs"/>
              </a:rPr>
              <a:t>and more...</a:t>
            </a:r>
          </a:p>
          <a:p>
            <a:pPr rtl="0"/>
            <a:br>
              <a:rPr lang="en-US" b="0" dirty="0">
                <a:effectLst/>
              </a:rPr>
            </a:br>
            <a:r>
              <a:rPr lang="en-US" sz="1200" b="0" i="0" u="none" strike="noStrike" kern="1200" dirty="0">
                <a:solidFill>
                  <a:schemeClr val="tx1"/>
                </a:solidFill>
                <a:effectLst/>
                <a:latin typeface="+mn-lt"/>
                <a:ea typeface="+mn-ea"/>
                <a:cs typeface="+mn-cs"/>
              </a:rPr>
              <a:t>Kubernetes does not have the concept of an application. It has simple building blocks that you are required to compose. Kubernetes is a cloud native platform where the internal resource model is the same as the end user resource model.</a:t>
            </a:r>
            <a:endParaRPr lang="en-US" b="0" dirty="0">
              <a:effectLst/>
            </a:endParaRPr>
          </a:p>
          <a:p>
            <a:br>
              <a:rPr lang="en-US" dirty="0"/>
            </a:br>
            <a:endParaRPr lang="en-US" dirty="0"/>
          </a:p>
        </p:txBody>
      </p:sp>
      <p:sp>
        <p:nvSpPr>
          <p:cNvPr id="4" name="Slide Number Placeholder 3"/>
          <p:cNvSpPr>
            <a:spLocks noGrp="1"/>
          </p:cNvSpPr>
          <p:nvPr>
            <p:ph type="sldNum" sz="quarter" idx="10"/>
          </p:nvPr>
        </p:nvSpPr>
        <p:spPr/>
        <p:txBody>
          <a:bodyPr/>
          <a:lstStyle/>
          <a:p>
            <a:pPr marL="0" marR="0" lvl="0" indent="0" algn="r" defTabSz="685983" rtl="0" eaLnBrk="1" fontAlgn="auto" latinLnBrk="0" hangingPunct="1">
              <a:lnSpc>
                <a:spcPct val="100000"/>
              </a:lnSpc>
              <a:spcBef>
                <a:spcPts val="0"/>
              </a:spcBef>
              <a:spcAft>
                <a:spcPts val="0"/>
              </a:spcAft>
              <a:buClrTx/>
              <a:buSzTx/>
              <a:buFontTx/>
              <a:buNone/>
              <a:tabLst/>
              <a:defRPr/>
            </a:pPr>
            <a:fld id="{9290DE0B-E261-6A49-8B2C-15738891FFAE}" type="slidenum">
              <a:rPr kumimoji="0" lang="en-US" sz="1200" b="0" i="0" u="none" strike="noStrike" kern="1200" cap="none" spc="0" normalizeH="0" baseline="0" noProof="0" smtClean="0">
                <a:ln>
                  <a:noFill/>
                </a:ln>
                <a:solidFill>
                  <a:srgbClr val="000000"/>
                </a:solidFill>
                <a:effectLst/>
                <a:uLnTx/>
                <a:uFillTx/>
                <a:latin typeface="IBM Plex Sans" charset="0"/>
              </a:rPr>
              <a:pPr marL="0" marR="0" lvl="0" indent="0" algn="r" defTabSz="685983"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srgbClr val="000000"/>
              </a:solidFill>
              <a:effectLst/>
              <a:uLnTx/>
              <a:uFillTx/>
              <a:latin typeface="IBM Plex Sans" charset="0"/>
            </a:endParaRPr>
          </a:p>
        </p:txBody>
      </p:sp>
    </p:spTree>
    <p:extLst>
      <p:ext uri="{BB962C8B-B14F-4D97-AF65-F5344CB8AC3E}">
        <p14:creationId xmlns:p14="http://schemas.microsoft.com/office/powerpoint/2010/main" val="4001698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EA346AF-CBF3-FF43-8D79-36C44E797FB2}"/>
              </a:ext>
            </a:extLst>
          </p:cNvPr>
          <p:cNvSpPr/>
          <p:nvPr userDrawn="1"/>
        </p:nvSpPr>
        <p:spPr>
          <a:xfrm>
            <a:off x="0" y="1718733"/>
            <a:ext cx="12192000" cy="5139267"/>
          </a:xfrm>
          <a:prstGeom prst="rect">
            <a:avLst/>
          </a:prstGeom>
          <a:solidFill>
            <a:schemeClr val="accent1"/>
          </a:solidFill>
        </p:spPr>
        <p:txBody>
          <a:bodyPr wrap="square" lIns="0" tIns="0" rIns="0" bIns="0" rtlCol="0" anchor="ctr">
            <a:noAutofit/>
          </a:bodyPr>
          <a:lstStyle/>
          <a:p>
            <a:pPr algn="ctr"/>
            <a:endParaRPr lang="en-US" sz="1600" dirty="0">
              <a:solidFill>
                <a:srgbClr val="FFFFFF"/>
              </a:solidFill>
              <a:latin typeface="Arial"/>
              <a:cs typeface="Arial"/>
            </a:endParaRPr>
          </a:p>
        </p:txBody>
      </p:sp>
      <p:sp>
        <p:nvSpPr>
          <p:cNvPr id="2" name="Title 1"/>
          <p:cNvSpPr>
            <a:spLocks noGrp="1"/>
          </p:cNvSpPr>
          <p:nvPr>
            <p:ph type="title"/>
          </p:nvPr>
        </p:nvSpPr>
        <p:spPr>
          <a:xfrm>
            <a:off x="280416" y="265102"/>
            <a:ext cx="5522976" cy="5741081"/>
          </a:xfrm>
        </p:spPr>
        <p:txBody>
          <a:bodyPr/>
          <a:lstStyle>
            <a:lvl1pPr>
              <a:lnSpc>
                <a:spcPct val="90000"/>
              </a:lnSpc>
              <a:spcAft>
                <a:spcPts val="0"/>
              </a:spcAft>
              <a:defRPr>
                <a:solidFill>
                  <a:schemeClr val="tx1"/>
                </a:solidFill>
              </a:defRPr>
            </a:lvl1pPr>
          </a:lstStyle>
          <a:p>
            <a:r>
              <a:rPr lang="en-US"/>
              <a:t>Click to edit Master title style</a:t>
            </a:r>
            <a:endParaRPr lang="en-US" dirty="0"/>
          </a:p>
        </p:txBody>
      </p:sp>
      <p:pic>
        <p:nvPicPr>
          <p:cNvPr id="9" name="Picture 8">
            <a:extLst>
              <a:ext uri="{FF2B5EF4-FFF2-40B4-BE49-F238E27FC236}">
                <a16:creationId xmlns:a16="http://schemas.microsoft.com/office/drawing/2014/main" id="{0C46DC7D-39A8-7042-AFAF-E1F61B5887D1}"/>
              </a:ext>
            </a:extLst>
          </p:cNvPr>
          <p:cNvPicPr>
            <a:picLocks noChangeAspect="1"/>
          </p:cNvPicPr>
          <p:nvPr userDrawn="1"/>
        </p:nvPicPr>
        <p:blipFill>
          <a:blip r:embed="rId2"/>
          <a:stretch>
            <a:fillRect/>
          </a:stretch>
        </p:blipFill>
        <p:spPr>
          <a:xfrm>
            <a:off x="11196943" y="6259676"/>
            <a:ext cx="685061" cy="271601"/>
          </a:xfrm>
          <a:prstGeom prst="rect">
            <a:avLst/>
          </a:prstGeom>
        </p:spPr>
      </p:pic>
      <p:pic>
        <p:nvPicPr>
          <p:cNvPr id="4" name="Picture 3">
            <a:extLst>
              <a:ext uri="{FF2B5EF4-FFF2-40B4-BE49-F238E27FC236}">
                <a16:creationId xmlns:a16="http://schemas.microsoft.com/office/drawing/2014/main" id="{57DDD23E-3E28-DB4D-80F3-CA1EDE3D0B0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04796" y="6254497"/>
            <a:ext cx="2560320" cy="355191"/>
          </a:xfrm>
          <a:prstGeom prst="rect">
            <a:avLst/>
          </a:prstGeom>
        </p:spPr>
      </p:pic>
    </p:spTree>
    <p:extLst>
      <p:ext uri="{BB962C8B-B14F-4D97-AF65-F5344CB8AC3E}">
        <p14:creationId xmlns:p14="http://schemas.microsoft.com/office/powerpoint/2010/main" val="38095397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280416" y="1621536"/>
            <a:ext cx="5522976" cy="4372864"/>
          </a:xfrm>
        </p:spPr>
        <p:txBody>
          <a:bodyPr/>
          <a:lstStyle>
            <a:lvl1pPr>
              <a:lnSpc>
                <a:spcPts val="3733"/>
              </a:lnSpc>
              <a:spcAft>
                <a:spcPts val="2400"/>
              </a:spcAft>
              <a:defRPr sz="3200"/>
            </a:lvl1pPr>
          </a:lstStyle>
          <a:p>
            <a:pPr lvl="0"/>
            <a:r>
              <a:rPr lang="en-US"/>
              <a:t>Click to edit Master text styles</a:t>
            </a:r>
          </a:p>
        </p:txBody>
      </p:sp>
    </p:spTree>
    <p:extLst>
      <p:ext uri="{BB962C8B-B14F-4D97-AF65-F5344CB8AC3E}">
        <p14:creationId xmlns:p14="http://schemas.microsoft.com/office/powerpoint/2010/main" val="17190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6388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5"/>
          </p:nvPr>
        </p:nvSpPr>
        <p:spPr>
          <a:xfrm>
            <a:off x="9436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833129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a:t>Click icon to add picture</a:t>
            </a:r>
            <a:endParaRPr lang="en-US" dirty="0"/>
          </a:p>
        </p:txBody>
      </p:sp>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3560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2450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6"/>
          <p:cNvSpPr>
            <a:spLocks noGrp="1"/>
          </p:cNvSpPr>
          <p:nvPr>
            <p:ph type="body" sz="quarter" idx="13"/>
          </p:nvPr>
        </p:nvSpPr>
        <p:spPr>
          <a:xfrm>
            <a:off x="9436608" y="268224"/>
            <a:ext cx="2450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271811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text (light background)">
    <p:spTree>
      <p:nvGrpSpPr>
        <p:cNvPr id="1" name=""/>
        <p:cNvGrpSpPr/>
        <p:nvPr/>
      </p:nvGrpSpPr>
      <p:grpSpPr>
        <a:xfrm>
          <a:off x="0" y="0"/>
          <a:ext cx="0" cy="0"/>
          <a:chOff x="0" y="0"/>
          <a:chExt cx="0" cy="0"/>
        </a:xfrm>
      </p:grpSpPr>
      <p:sp>
        <p:nvSpPr>
          <p:cNvPr id="8" name="Rectangle 7"/>
          <p:cNvSpPr/>
          <p:nvPr userDrawn="1"/>
        </p:nvSpPr>
        <p:spPr>
          <a:xfrm>
            <a:off x="6096000" y="0"/>
            <a:ext cx="6096000" cy="6858000"/>
          </a:xfrm>
          <a:prstGeom prst="rect">
            <a:avLst/>
          </a:prstGeom>
          <a:solidFill>
            <a:schemeClr val="tx2"/>
          </a:solidFill>
        </p:spPr>
        <p:txBody>
          <a:bodyPr wrap="square" lIns="0" tIns="0" rIns="0" bIns="0" rtlCol="0" anchor="ctr">
            <a:noAutofit/>
          </a:bodyPr>
          <a:lstStyle/>
          <a:p>
            <a:pPr algn="ctr"/>
            <a:endParaRPr lang="en-US" sz="1600" dirty="0">
              <a:solidFill>
                <a:srgbClr val="FFFFFF"/>
              </a:solidFill>
              <a:latin typeface="Arial"/>
              <a:cs typeface="Arial"/>
            </a:endParaRPr>
          </a:p>
        </p:txBody>
      </p:sp>
      <p:sp>
        <p:nvSpPr>
          <p:cNvPr id="2" name="Title 1"/>
          <p:cNvSpPr>
            <a:spLocks noGrp="1"/>
          </p:cNvSpPr>
          <p:nvPr>
            <p:ph type="title"/>
          </p:nvPr>
        </p:nvSpPr>
        <p:spPr>
          <a:xfrm>
            <a:off x="280416" y="234040"/>
            <a:ext cx="5522885"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buClr>
                <a:schemeClr val="tx1"/>
              </a:buCl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204676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a:t>Click icon to add picture</a:t>
            </a:r>
            <a:endParaRPr lang="en-US" dirty="0"/>
          </a:p>
        </p:txBody>
      </p:sp>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343131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6499713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7269098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0"/>
            <a:ext cx="6096000" cy="3429000"/>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2" name="Content Placeholder 13"/>
          <p:cNvSpPr>
            <a:spLocks noGrp="1"/>
          </p:cNvSpPr>
          <p:nvPr>
            <p:ph sz="quarter" idx="19"/>
          </p:nvPr>
        </p:nvSpPr>
        <p:spPr>
          <a:xfrm>
            <a:off x="6096000" y="3426883"/>
            <a:ext cx="6096000" cy="3431116"/>
          </a:xfrm>
          <a:solidFill>
            <a:schemeClr val="accent1"/>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771073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6096000" y="0"/>
            <a:ext cx="3048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6096000" cy="3429001"/>
          </a:xfrm>
          <a:solidFill>
            <a:schemeClr val="bg1"/>
          </a:solidFill>
        </p:spPr>
        <p:txBody>
          <a:bodyPr lIns="210312" tIns="173736" rIns="228600" bIns="228600"/>
          <a:lstStyle>
            <a:lvl1pPr>
              <a:lnSpc>
                <a:spcPts val="3733"/>
              </a:lnSpc>
              <a:defRPr>
                <a:solidFill>
                  <a:schemeClr val="tx1"/>
                </a:solidFill>
              </a:defRPr>
            </a:lvl1pPr>
          </a:lstStyle>
          <a:p>
            <a:r>
              <a:rPr lang="en-US"/>
              <a:t>Click to edit Master title style</a:t>
            </a:r>
            <a:endParaRPr lang="en-US" dirty="0"/>
          </a:p>
        </p:txBody>
      </p:sp>
      <p:sp>
        <p:nvSpPr>
          <p:cNvPr id="11" name="Content Placeholder 10"/>
          <p:cNvSpPr>
            <a:spLocks noGrp="1"/>
          </p:cNvSpPr>
          <p:nvPr>
            <p:ph sz="quarter" idx="18"/>
          </p:nvPr>
        </p:nvSpPr>
        <p:spPr>
          <a:xfrm>
            <a:off x="9144000" y="0"/>
            <a:ext cx="3048000" cy="342900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4" name="Content Placeholder 13"/>
          <p:cNvSpPr>
            <a:spLocks noGrp="1"/>
          </p:cNvSpPr>
          <p:nvPr>
            <p:ph sz="quarter" idx="19"/>
          </p:nvPr>
        </p:nvSpPr>
        <p:spPr>
          <a:xfrm>
            <a:off x="6096000" y="3426883"/>
            <a:ext cx="6096000" cy="3431116"/>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7" name="Content Placeholder 6"/>
          <p:cNvSpPr>
            <a:spLocks noGrp="1"/>
          </p:cNvSpPr>
          <p:nvPr>
            <p:ph sz="quarter" idx="20"/>
          </p:nvPr>
        </p:nvSpPr>
        <p:spPr>
          <a:xfrm>
            <a:off x="0" y="3426883"/>
            <a:ext cx="6096000" cy="3431116"/>
          </a:xfrm>
          <a:solidFill>
            <a:schemeClr val="bg1"/>
          </a:solidFill>
        </p:spPr>
        <p:txBody>
          <a:bodyPr lIns="219456" tIns="201168" rIns="228600" bIns="228600"/>
          <a:lstStyle>
            <a:lvl1pPr>
              <a:defRPr>
                <a:solidFill>
                  <a:schemeClr val="tx1"/>
                </a:solidFill>
              </a:defRPr>
            </a:lvl1pPr>
          </a:lstStyle>
          <a:p>
            <a:pPr lvl="0"/>
            <a:r>
              <a:rPr lang="en-US"/>
              <a:t>Click to edit Master text styles</a:t>
            </a:r>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461208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16495097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3426883"/>
            <a:ext cx="3048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0" name="Content Placeholder 10"/>
          <p:cNvSpPr>
            <a:spLocks noGrp="1"/>
          </p:cNvSpPr>
          <p:nvPr>
            <p:ph sz="quarter" idx="18"/>
          </p:nvPr>
        </p:nvSpPr>
        <p:spPr>
          <a:xfrm>
            <a:off x="9144000" y="3426883"/>
            <a:ext cx="3048000" cy="3431117"/>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3048001" y="3426883"/>
            <a:ext cx="3048000" cy="3431116"/>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3" name="Content Placeholder 6"/>
          <p:cNvSpPr>
            <a:spLocks noGrp="1"/>
          </p:cNvSpPr>
          <p:nvPr>
            <p:ph sz="quarter" idx="20"/>
          </p:nvPr>
        </p:nvSpPr>
        <p:spPr>
          <a:xfrm>
            <a:off x="0" y="3426883"/>
            <a:ext cx="3048000" cy="3431116"/>
          </a:xfrm>
          <a:solidFill>
            <a:schemeClr val="accent2"/>
          </a:solidFill>
        </p:spPr>
        <p:txBody>
          <a:bodyPr lIns="219456" tIns="201168" rIns="228600" bIns="228600"/>
          <a:lstStyle>
            <a:lvl1pPr>
              <a:defRPr>
                <a:solidFill>
                  <a:schemeClr val="tx1"/>
                </a:solidFill>
              </a:defRPr>
            </a:lvl1pPr>
          </a:lstStyle>
          <a:p>
            <a:pPr lvl="0"/>
            <a:r>
              <a:rPr lang="en-US"/>
              <a:t>Click to edit Master text styles</a:t>
            </a:r>
          </a:p>
        </p:txBody>
      </p:sp>
      <p:sp>
        <p:nvSpPr>
          <p:cNvPr id="2" name="Title 1"/>
          <p:cNvSpPr>
            <a:spLocks noGrp="1"/>
          </p:cNvSpPr>
          <p:nvPr>
            <p:ph type="title"/>
          </p:nvPr>
        </p:nvSpPr>
        <p:spPr>
          <a:xfrm>
            <a:off x="0" y="-1"/>
            <a:ext cx="12192000" cy="3425951"/>
          </a:xfrm>
          <a:solidFill>
            <a:schemeClr val="bg1"/>
          </a:solidFill>
        </p:spPr>
        <p:txBody>
          <a:bodyPr lIns="182880" tIns="137160" rIns="228600" bIns="228600"/>
          <a:lstStyle>
            <a:lvl1pPr>
              <a:lnSpc>
                <a:spcPts val="7200"/>
              </a:lnSpc>
              <a:defRPr sz="6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a:t>Group Name / DOC ID / Month XX, 2018 / © 2018 IBM Corporation</a:t>
            </a:r>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1" name="Group 10">
            <a:extLst>
              <a:ext uri="{FF2B5EF4-FFF2-40B4-BE49-F238E27FC236}">
                <a16:creationId xmlns:a16="http://schemas.microsoft.com/office/drawing/2014/main" id="{9FBC05E3-BFBC-1042-908B-8935A5D68AAE}"/>
              </a:ext>
            </a:extLst>
          </p:cNvPr>
          <p:cNvGrpSpPr/>
          <p:nvPr userDrawn="1"/>
        </p:nvGrpSpPr>
        <p:grpSpPr>
          <a:xfrm>
            <a:off x="6118789" y="3707363"/>
            <a:ext cx="3013816" cy="2287037"/>
            <a:chOff x="4572000" y="242596"/>
            <a:chExt cx="2260362" cy="4253204"/>
          </a:xfrm>
        </p:grpSpPr>
        <p:cxnSp>
          <p:nvCxnSpPr>
            <p:cNvPr id="14" name="Straight Connector 13">
              <a:extLst>
                <a:ext uri="{FF2B5EF4-FFF2-40B4-BE49-F238E27FC236}">
                  <a16:creationId xmlns:a16="http://schemas.microsoft.com/office/drawing/2014/main" id="{7C410B0C-22E6-104D-A9BD-979C9F181A02}"/>
                </a:ext>
              </a:extLst>
            </p:cNvPr>
            <p:cNvCxnSpPr>
              <a:cxnSpLocks/>
            </p:cNvCxnSpPr>
            <p:nvPr/>
          </p:nvCxnSpPr>
          <p:spPr bwMode="auto">
            <a:xfrm>
              <a:off x="4572000"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A626806-2181-514D-959F-CA9B19E77D8E}"/>
                </a:ext>
              </a:extLst>
            </p:cNvPr>
            <p:cNvCxnSpPr>
              <a:cxnSpLocks/>
            </p:cNvCxnSpPr>
            <p:nvPr/>
          </p:nvCxnSpPr>
          <p:spPr bwMode="auto">
            <a:xfrm>
              <a:off x="6832362"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6" name="Straight Connector 15">
            <a:extLst>
              <a:ext uri="{FF2B5EF4-FFF2-40B4-BE49-F238E27FC236}">
                <a16:creationId xmlns:a16="http://schemas.microsoft.com/office/drawing/2014/main" id="{665B14B5-A411-9F4C-8DC1-E71FB09456B7}"/>
              </a:ext>
            </a:extLst>
          </p:cNvPr>
          <p:cNvCxnSpPr>
            <a:cxnSpLocks/>
          </p:cNvCxnSpPr>
          <p:nvPr userDrawn="1"/>
        </p:nvCxnSpPr>
        <p:spPr bwMode="auto">
          <a:xfrm>
            <a:off x="3070788" y="3707363"/>
            <a:ext cx="0" cy="2287037"/>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622427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whit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3"/>
            <a:ext cx="12192000" cy="5139267"/>
          </a:xfrm>
        </p:spPr>
        <p:txBody>
          <a:bodyPr lIns="91440" tIns="91440" rIns="91440" bIns="91440"/>
          <a:lstStyle/>
          <a:p>
            <a:r>
              <a:rPr lang="en-US"/>
              <a:t>Click icon to add picture</a:t>
            </a:r>
            <a:endParaRPr lang="en-US" dirty="0"/>
          </a:p>
        </p:txBody>
      </p:sp>
      <p:sp>
        <p:nvSpPr>
          <p:cNvPr id="2" name="Title 1"/>
          <p:cNvSpPr>
            <a:spLocks noGrp="1"/>
          </p:cNvSpPr>
          <p:nvPr>
            <p:ph type="title"/>
          </p:nvPr>
        </p:nvSpPr>
        <p:spPr>
          <a:xfrm>
            <a:off x="0" y="0"/>
            <a:ext cx="12192000" cy="1718733"/>
          </a:xfrm>
          <a:solidFill>
            <a:schemeClr val="bg1"/>
          </a:solidFill>
        </p:spPr>
        <p:txBody>
          <a:bodyPr lIns="210312" tIns="173736" rIns="228600" bIns="228600"/>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42710943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whit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12192000" cy="5130800"/>
          </a:xfrm>
        </p:spPr>
        <p:txBody>
          <a:bodyPr lIns="91440" tIns="91440" rIns="91440" bIns="91440"/>
          <a:lstStyle/>
          <a:p>
            <a:r>
              <a:rPr lang="en-US"/>
              <a:t>Click icon to add picture</a:t>
            </a:r>
            <a:endParaRPr lang="en-US" dirty="0"/>
          </a:p>
        </p:txBody>
      </p:sp>
      <p:sp>
        <p:nvSpPr>
          <p:cNvPr id="6" name="Text Placeholder 5"/>
          <p:cNvSpPr>
            <a:spLocks noGrp="1"/>
          </p:cNvSpPr>
          <p:nvPr>
            <p:ph type="body" sz="quarter" idx="12"/>
          </p:nvPr>
        </p:nvSpPr>
        <p:spPr>
          <a:xfrm>
            <a:off x="-3" y="5130800"/>
            <a:ext cx="5791203" cy="863600"/>
          </a:xfrm>
          <a:solidFill>
            <a:schemeClr val="bg1"/>
          </a:solidFill>
        </p:spPr>
        <p:txBody>
          <a:bodyPr lIns="219456" tIns="201168" rIns="228600" bIns="228600"/>
          <a:lstStyle>
            <a:lvl1pPr>
              <a:lnSpc>
                <a:spcPts val="2133"/>
              </a:lnSpc>
              <a:buClr>
                <a:schemeClr val="tx1"/>
              </a:buClr>
              <a:defRPr>
                <a:solidFill>
                  <a:schemeClr val="tx1"/>
                </a:solidFill>
              </a:defRPr>
            </a:lvl1pPr>
            <a:lvl2pPr>
              <a:lnSpc>
                <a:spcPts val="2133"/>
              </a:lnSpc>
              <a:buClr>
                <a:schemeClr val="tx1"/>
              </a:buClr>
              <a:defRPr sz="1200">
                <a:solidFill>
                  <a:schemeClr val="tx1"/>
                </a:solidFill>
              </a:defRPr>
            </a:lvl2pPr>
            <a:lvl3pPr>
              <a:lnSpc>
                <a:spcPts val="2133"/>
              </a:lnSpc>
              <a:buClr>
                <a:schemeClr val="tx1"/>
              </a:buClr>
              <a:defRPr sz="1200">
                <a:solidFill>
                  <a:schemeClr val="tx1"/>
                </a:solidFill>
              </a:defRPr>
            </a:lvl3pPr>
            <a:lvl4pPr>
              <a:lnSpc>
                <a:spcPts val="2133"/>
              </a:lnSpc>
              <a:buClr>
                <a:schemeClr val="tx1"/>
              </a:buClr>
              <a:defRPr sz="1200">
                <a:solidFill>
                  <a:schemeClr val="tx1"/>
                </a:solidFill>
              </a:defRPr>
            </a:lvl4pPr>
            <a:lvl5pPr>
              <a:lnSpc>
                <a:spcPts val="2133"/>
              </a:lnSpc>
              <a:buClr>
                <a:schemeClr val="tx1"/>
              </a:buCl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6341222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3048000" cy="6864096"/>
          </a:xfrm>
          <a:solidFill>
            <a:schemeClr val="bg1"/>
          </a:solidFill>
        </p:spPr>
        <p:txBody>
          <a:bodyPr lIns="219456" tIns="201168" rIns="228600" bIns="228600"/>
          <a:lstStyle>
            <a:lvl1pPr>
              <a:buClr>
                <a:schemeClr val="bg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13"/>
          <p:cNvSpPr>
            <a:spLocks noGrp="1"/>
          </p:cNvSpPr>
          <p:nvPr>
            <p:ph sz="quarter" idx="13"/>
          </p:nvPr>
        </p:nvSpPr>
        <p:spPr>
          <a:xfrm>
            <a:off x="3048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5"/>
          <p:cNvSpPr>
            <a:spLocks noGrp="1"/>
          </p:cNvSpPr>
          <p:nvPr>
            <p:ph sz="quarter" idx="14"/>
          </p:nvPr>
        </p:nvSpPr>
        <p:spPr>
          <a:xfrm>
            <a:off x="6096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7"/>
          <p:cNvSpPr>
            <a:spLocks noGrp="1"/>
          </p:cNvSpPr>
          <p:nvPr>
            <p:ph sz="quarter" idx="15"/>
          </p:nvPr>
        </p:nvSpPr>
        <p:spPr>
          <a:xfrm>
            <a:off x="9144000" y="0"/>
            <a:ext cx="3048000" cy="6864096"/>
          </a:xfrm>
          <a:solidFill>
            <a:schemeClr val="accent3"/>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cxnSp>
        <p:nvCxnSpPr>
          <p:cNvPr id="8" name="Straight Connector 7">
            <a:extLst>
              <a:ext uri="{FF2B5EF4-FFF2-40B4-BE49-F238E27FC236}">
                <a16:creationId xmlns:a16="http://schemas.microsoft.com/office/drawing/2014/main" id="{DEC9313E-CCA7-6044-B182-A66B755ACC4F}"/>
              </a:ext>
            </a:extLst>
          </p:cNvPr>
          <p:cNvCxnSpPr>
            <a:cxnSpLocks/>
          </p:cNvCxnSpPr>
          <p:nvPr userDrawn="1"/>
        </p:nvCxnSpPr>
        <p:spPr bwMode="auto">
          <a:xfrm>
            <a:off x="6096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91E82AF-22D6-8E46-8DB8-87C3701133F9}"/>
              </a:ext>
            </a:extLst>
          </p:cNvPr>
          <p:cNvCxnSpPr>
            <a:cxnSpLocks/>
          </p:cNvCxnSpPr>
          <p:nvPr userDrawn="1"/>
        </p:nvCxnSpPr>
        <p:spPr bwMode="auto">
          <a:xfrm>
            <a:off x="9144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2072640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6"/>
          <p:cNvSpPr>
            <a:spLocks noGrp="1"/>
          </p:cNvSpPr>
          <p:nvPr>
            <p:ph sz="quarter" idx="13"/>
          </p:nvPr>
        </p:nvSpPr>
        <p:spPr>
          <a:xfrm>
            <a:off x="3352800" y="1658112"/>
            <a:ext cx="8534400"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36789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029579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a:t>Click icon to add picture</a:t>
            </a:r>
            <a:endParaRPr lang="en-US" dirty="0"/>
          </a:p>
        </p:txBody>
      </p:sp>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5"/>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0096591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hasCustomPrompt="1"/>
          </p:nvPr>
        </p:nvSpPr>
        <p:spPr>
          <a:xfrm>
            <a:off x="6374384" y="1633728"/>
            <a:ext cx="5512725" cy="4372864"/>
          </a:xfrm>
        </p:spPr>
        <p:txBody>
          <a:bodyPr/>
          <a:lstStyle>
            <a:lvl1pPr>
              <a:lnSpc>
                <a:spcPts val="3733"/>
              </a:lnSpc>
              <a:spcAft>
                <a:spcPts val="2400"/>
              </a:spcAft>
              <a:defRPr sz="3200" b="0" i="0">
                <a:latin typeface="IBM Plex Mono Light" panose="020B0409050000000000" pitchFamily="49" charset="77"/>
              </a:defRPr>
            </a:lvl1pPr>
            <a:lvl2pPr>
              <a:defRPr b="0" i="0">
                <a:latin typeface="IBM Plex Mono Light" panose="020B0409050000000000" pitchFamily="49" charset="77"/>
              </a:defRPr>
            </a:lvl2pPr>
            <a:lvl3pPr>
              <a:defRPr b="0" i="0">
                <a:latin typeface="IBM Plex Mono Light" panose="020B0409050000000000" pitchFamily="49" charset="77"/>
              </a:defRPr>
            </a:lvl3pPr>
            <a:lvl4pPr>
              <a:defRPr b="0" i="0">
                <a:latin typeface="IBM Plex Mono Light" panose="020B0409050000000000" pitchFamily="49" charset="77"/>
              </a:defRPr>
            </a:lvl4pPr>
            <a:lvl5pPr>
              <a:defRPr b="0" i="0">
                <a:latin typeface="IBM Plex Mono Light" panose="020B0409050000000000" pitchFamily="49"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741247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268224"/>
            <a:ext cx="2450592" cy="5726176"/>
          </a:xfrm>
        </p:spPr>
        <p:txBody>
          <a:bodyPr/>
          <a:lstStyle>
            <a:lvl4pPr>
              <a:defRPr>
                <a:solidFill>
                  <a:schemeClr val="tx1"/>
                </a:solidFill>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3340608" y="268224"/>
            <a:ext cx="8546501" cy="5726176"/>
          </a:xfrm>
        </p:spPr>
        <p:txBody>
          <a:bodyPr lIns="0" tIns="0" rIns="91440" bIns="91440"/>
          <a:lstStyle/>
          <a:p>
            <a:r>
              <a:rPr lang="en-US"/>
              <a:t>Click icon to add table</a:t>
            </a:r>
            <a:endParaRPr lang="en-US" dirty="0"/>
          </a:p>
        </p:txBody>
      </p:sp>
    </p:spTree>
    <p:extLst>
      <p:ext uri="{BB962C8B-B14F-4D97-AF65-F5344CB8AC3E}">
        <p14:creationId xmlns:p14="http://schemas.microsoft.com/office/powerpoint/2010/main" val="344776892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005485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66800"/>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92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654095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78373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80416" y="234463"/>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37339"/>
            <a:ext cx="5498592" cy="4357060"/>
          </a:xfrm>
        </p:spPr>
        <p:txBody>
          <a:bodyPr/>
          <a:lstStyle>
            <a:lvl1pPr>
              <a:spcBef>
                <a:spcPts val="0"/>
              </a:spcBef>
              <a:defRPr sz="1333"/>
            </a:lvl1pPr>
            <a:lvl2pPr marL="0" indent="0">
              <a:spcBef>
                <a:spcPts val="0"/>
              </a:spcBef>
              <a:buNone/>
              <a:defRPr/>
            </a:lvl2pPr>
            <a:lvl3pPr marL="268809" indent="0">
              <a:buNone/>
              <a:defRPr/>
            </a:lvl3pPr>
            <a:lvl4pPr marL="579952" indent="0">
              <a:buNone/>
              <a:defRPr/>
            </a:lvl4pPr>
            <a:lvl5pPr marL="842412" indent="0">
              <a:buNone/>
              <a:defRPr/>
            </a:lvl5pPr>
          </a:lstStyle>
          <a:p>
            <a:pPr lvl="0"/>
            <a:r>
              <a:rPr lang="en-US"/>
              <a:t>Click to edit Master text styles</a:t>
            </a:r>
          </a:p>
        </p:txBody>
      </p:sp>
    </p:spTree>
    <p:extLst>
      <p:ext uri="{BB962C8B-B14F-4D97-AF65-F5344CB8AC3E}">
        <p14:creationId xmlns:p14="http://schemas.microsoft.com/office/powerpoint/2010/main" val="37741412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4"/>
          <p:cNvPicPr>
            <a:picLocks noChangeAspect="1"/>
          </p:cNvPicPr>
          <p:nvPr userDrawn="1"/>
        </p:nvPicPr>
        <p:blipFill>
          <a:blip r:embed="rId2"/>
          <a:stretch>
            <a:fillRect/>
          </a:stretch>
        </p:blipFill>
        <p:spPr>
          <a:xfrm>
            <a:off x="5243854" y="3089003"/>
            <a:ext cx="1704293" cy="679995"/>
          </a:xfrm>
          <a:prstGeom prst="rect">
            <a:avLst/>
          </a:prstGeom>
        </p:spPr>
      </p:pic>
    </p:spTree>
    <p:extLst>
      <p:ext uri="{BB962C8B-B14F-4D97-AF65-F5344CB8AC3E}">
        <p14:creationId xmlns:p14="http://schemas.microsoft.com/office/powerpoint/2010/main" val="33256365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sp>
        <p:nvSpPr>
          <p:cNvPr id="2" name="Title 1"/>
          <p:cNvSpPr>
            <a:spLocks noGrp="1"/>
          </p:cNvSpPr>
          <p:nvPr>
            <p:ph type="title"/>
          </p:nvPr>
        </p:nvSpPr>
        <p:spPr>
          <a:xfrm>
            <a:off x="280416" y="265101"/>
            <a:ext cx="5522976" cy="5729299"/>
          </a:xfrm>
        </p:spPr>
        <p:txBody>
          <a:bodyPr/>
          <a:lstStyle>
            <a:lvl1pPr>
              <a:lnSpc>
                <a:spcPct val="90000"/>
              </a:lnSpc>
              <a:spcAft>
                <a:spcPts val="0"/>
              </a:spcAft>
              <a:defRPr>
                <a:solidFill>
                  <a:schemeClr val="bg1"/>
                </a:solidFill>
              </a:defRPr>
            </a:lvl1pPr>
          </a:lstStyle>
          <a:p>
            <a:r>
              <a:rPr lang="en-US" dirty="0"/>
              <a:t>Click to edit Master title style</a:t>
            </a:r>
          </a:p>
        </p:txBody>
      </p:sp>
      <p:pic>
        <p:nvPicPr>
          <p:cNvPr id="9" name="Picture 8">
            <a:extLst>
              <a:ext uri="{FF2B5EF4-FFF2-40B4-BE49-F238E27FC236}">
                <a16:creationId xmlns:a16="http://schemas.microsoft.com/office/drawing/2014/main" id="{0C46DC7D-39A8-7042-AFAF-E1F61B5887D1}"/>
              </a:ext>
            </a:extLst>
          </p:cNvPr>
          <p:cNvPicPr>
            <a:picLocks noChangeAspect="1"/>
          </p:cNvPicPr>
          <p:nvPr userDrawn="1"/>
        </p:nvPicPr>
        <p:blipFill>
          <a:blip r:embed="rId2"/>
          <a:stretch>
            <a:fillRect/>
          </a:stretch>
        </p:blipFill>
        <p:spPr>
          <a:xfrm>
            <a:off x="11196943" y="6259676"/>
            <a:ext cx="685061" cy="271601"/>
          </a:xfrm>
          <a:prstGeom prst="rect">
            <a:avLst/>
          </a:prstGeom>
        </p:spPr>
      </p:pic>
      <p:pic>
        <p:nvPicPr>
          <p:cNvPr id="4" name="Picture 3">
            <a:extLst>
              <a:ext uri="{FF2B5EF4-FFF2-40B4-BE49-F238E27FC236}">
                <a16:creationId xmlns:a16="http://schemas.microsoft.com/office/drawing/2014/main" id="{57DDD23E-3E28-DB4D-80F3-CA1EDE3D0B01}"/>
              </a:ext>
            </a:extLst>
          </p:cNvPr>
          <p:cNvPicPr>
            <a:picLocks noChangeAspect="1"/>
          </p:cNvPicPr>
          <p:nvPr userDrawn="1"/>
        </p:nvPicPr>
        <p:blipFill>
          <a:blip r:embed="rId3" cstate="hqprint">
            <a:extLst>
              <a:ext uri="{28A0092B-C50C-407E-A947-70E740481C1C}">
                <a14:useLocalDpi xmlns:a14="http://schemas.microsoft.com/office/drawing/2010/main"/>
              </a:ext>
            </a:extLst>
          </a:blip>
          <a:stretch>
            <a:fillRect/>
          </a:stretch>
        </p:blipFill>
        <p:spPr>
          <a:xfrm>
            <a:off x="304796" y="6254497"/>
            <a:ext cx="2560320" cy="355191"/>
          </a:xfrm>
          <a:prstGeom prst="rect">
            <a:avLst/>
          </a:prstGeom>
        </p:spPr>
      </p:pic>
    </p:spTree>
    <p:extLst>
      <p:ext uri="{BB962C8B-B14F-4D97-AF65-F5344CB8AC3E}">
        <p14:creationId xmlns:p14="http://schemas.microsoft.com/office/powerpoint/2010/main" val="20318403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87878318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6680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dirty="0"/>
              <a:t>Click to edit Master text styles</a:t>
            </a:r>
          </a:p>
          <a:p>
            <a:pPr lvl="0"/>
            <a:r>
              <a:rPr lang="en-US" dirty="0"/>
              <a:t>Second level</a:t>
            </a:r>
          </a:p>
          <a:p>
            <a:pPr lvl="1"/>
            <a:r>
              <a:rPr lang="en-US" dirty="0"/>
              <a:t>Third level</a:t>
            </a:r>
          </a:p>
          <a:p>
            <a:pPr lvl="1"/>
            <a:r>
              <a:rPr lang="en-US" dirty="0"/>
              <a:t>Fourth level</a:t>
            </a:r>
          </a:p>
          <a:p>
            <a:pPr lvl="1"/>
            <a:r>
              <a:rPr lang="en-US" dirty="0"/>
              <a:t>Fifth level</a:t>
            </a:r>
          </a:p>
        </p:txBody>
      </p:sp>
      <p:sp>
        <p:nvSpPr>
          <p:cNvPr id="8" name="Text Placeholder 7"/>
          <p:cNvSpPr>
            <a:spLocks noGrp="1"/>
          </p:cNvSpPr>
          <p:nvPr>
            <p:ph type="body" sz="quarter" idx="13"/>
          </p:nvPr>
        </p:nvSpPr>
        <p:spPr>
          <a:xfrm>
            <a:off x="292608" y="1658112"/>
            <a:ext cx="5498592" cy="4336288"/>
          </a:xfrm>
        </p:spPr>
        <p:txBody>
          <a:bodyPr/>
          <a:lstStyle>
            <a:lvl1pPr>
              <a:spcBef>
                <a:spcPts val="0"/>
              </a:spcBef>
              <a:spcAft>
                <a:spcPts val="800"/>
              </a:spcAft>
              <a:defRPr/>
            </a:lvl1pPr>
            <a:lvl2pPr marL="0" indent="0">
              <a:spcBef>
                <a:spcPts val="0"/>
              </a:spcBef>
              <a:spcAft>
                <a:spcPts val="800"/>
              </a:spcAft>
              <a:buNone/>
              <a:defRPr/>
            </a:lvl2pPr>
            <a:lvl3pPr marL="268809" indent="0">
              <a:buNone/>
              <a:defRPr/>
            </a:lvl3pPr>
            <a:lvl4pPr marL="579952" indent="0">
              <a:buNone/>
              <a:defRPr/>
            </a:lvl4pPr>
            <a:lvl5pPr marL="842412" indent="0">
              <a:buNone/>
              <a:defRPr/>
            </a:lvl5pPr>
          </a:lstStyle>
          <a:p>
            <a:pPr lvl="0"/>
            <a:r>
              <a:rPr lang="en-US" dirty="0"/>
              <a:t>Click to edit Master text styles</a:t>
            </a:r>
          </a:p>
          <a:p>
            <a:pPr lvl="1"/>
            <a:r>
              <a:rPr lang="en-US" dirty="0"/>
              <a:t>Second level</a:t>
            </a:r>
          </a:p>
          <a:p>
            <a:pPr lvl="1"/>
            <a:r>
              <a:rPr lang="en-US" dirty="0"/>
              <a:t>Third level</a:t>
            </a:r>
          </a:p>
          <a:p>
            <a:pPr lvl="1"/>
            <a:r>
              <a:rPr lang="en-US" dirty="0"/>
              <a:t>Fourth level</a:t>
            </a:r>
          </a:p>
          <a:p>
            <a:pPr lvl="1"/>
            <a:r>
              <a:rPr lang="en-US" dirty="0"/>
              <a:t>Fifth level</a:t>
            </a:r>
          </a:p>
        </p:txBody>
      </p:sp>
    </p:spTree>
    <p:extLst>
      <p:ext uri="{BB962C8B-B14F-4D97-AF65-F5344CB8AC3E}">
        <p14:creationId xmlns:p14="http://schemas.microsoft.com/office/powerpoint/2010/main" val="221088969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dirty="0"/>
              <a:t>Click to edit Master text styles</a:t>
            </a:r>
          </a:p>
        </p:txBody>
      </p:sp>
    </p:spTree>
    <p:extLst>
      <p:ext uri="{BB962C8B-B14F-4D97-AF65-F5344CB8AC3E}">
        <p14:creationId xmlns:p14="http://schemas.microsoft.com/office/powerpoint/2010/main" val="13693530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6096000" y="0"/>
            <a:ext cx="6096000" cy="6858000"/>
          </a:xfrm>
        </p:spPr>
        <p:txBody>
          <a:bodyPr lIns="91440" tIns="91440" rIns="91440" bIns="91440"/>
          <a:lstStyle>
            <a:lvl1pPr>
              <a:defRPr baseline="0"/>
            </a:lvl1pPr>
          </a:lstStyle>
          <a:p>
            <a:r>
              <a:rPr lang="en-US" dirty="0"/>
              <a:t>Drag picture to placeholder or click icon to add</a:t>
            </a:r>
          </a:p>
        </p:txBody>
      </p:sp>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dirty="0"/>
              <a:t>Click to edit Master text styles</a:t>
            </a:r>
          </a:p>
        </p:txBody>
      </p:sp>
    </p:spTree>
    <p:extLst>
      <p:ext uri="{BB962C8B-B14F-4D97-AF65-F5344CB8AC3E}">
        <p14:creationId xmlns:p14="http://schemas.microsoft.com/office/powerpoint/2010/main" val="167443784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182880" y="231649"/>
            <a:ext cx="11704229" cy="5735751"/>
          </a:xfrm>
        </p:spPr>
        <p:txBody>
          <a:bodyPr/>
          <a:lstStyle>
            <a:lvl1pPr>
              <a:lnSpc>
                <a:spcPts val="12800"/>
              </a:lnSpc>
              <a:spcAft>
                <a:spcPts val="0"/>
              </a:spcAft>
              <a:defRPr sz="12800" b="0" i="0">
                <a:latin typeface="IBM Plex Mono Light" panose="020B0409050000000000" pitchFamily="49" charset="77"/>
              </a:defRPr>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7965836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7416712" cy="5760360"/>
          </a:xfrm>
        </p:spPr>
        <p:txBody>
          <a:bodyPr/>
          <a:lstStyle>
            <a:lvl1pPr>
              <a:spcAft>
                <a:spcPts val="2400"/>
              </a:spcAft>
              <a:defRPr/>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48158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175324699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lvl1pPr>
              <a:spcAft>
                <a:spcPts val="2400"/>
              </a:spcAft>
              <a:defRPr/>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4064285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01"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p:nvPr>
        </p:nvSpPr>
        <p:spPr>
          <a:xfrm>
            <a:off x="292608" y="1658112"/>
            <a:ext cx="5498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519274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p:cNvSpPr>
            <a:spLocks noGrp="1"/>
          </p:cNvSpPr>
          <p:nvPr>
            <p:ph sz="quarter" idx="13"/>
          </p:nvPr>
        </p:nvSpPr>
        <p:spPr>
          <a:xfrm>
            <a:off x="280416" y="1621536"/>
            <a:ext cx="5522976" cy="4372864"/>
          </a:xfrm>
        </p:spPr>
        <p:txBody>
          <a:bodyPr/>
          <a:lstStyle>
            <a:lvl1pPr>
              <a:lnSpc>
                <a:spcPts val="3733"/>
              </a:lnSpc>
              <a:spcAft>
                <a:spcPts val="2400"/>
              </a:spcAft>
              <a:defRPr sz="3200"/>
            </a:lvl1pPr>
          </a:lstStyle>
          <a:p>
            <a:pPr lvl="0"/>
            <a:r>
              <a:rPr lang="en-US" dirty="0"/>
              <a:t>Click to edit Master text styles</a:t>
            </a:r>
          </a:p>
        </p:txBody>
      </p:sp>
    </p:spTree>
    <p:extLst>
      <p:ext uri="{BB962C8B-B14F-4D97-AF65-F5344CB8AC3E}">
        <p14:creationId xmlns:p14="http://schemas.microsoft.com/office/powerpoint/2010/main" val="144557585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p:nvPr>
        </p:nvSpPr>
        <p:spPr>
          <a:xfrm>
            <a:off x="3340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p:nvPr>
        </p:nvSpPr>
        <p:spPr>
          <a:xfrm>
            <a:off x="6388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5"/>
          </p:nvPr>
        </p:nvSpPr>
        <p:spPr>
          <a:xfrm>
            <a:off x="9436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017615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text,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Drag picture to placeholder or click icon to add</a:t>
            </a:r>
          </a:p>
        </p:txBody>
      </p:sp>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407308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2450592"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9436608" y="268224"/>
            <a:ext cx="2450592" cy="5726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5044604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text (light background)">
    <p:spTree>
      <p:nvGrpSpPr>
        <p:cNvPr id="1" name=""/>
        <p:cNvGrpSpPr/>
        <p:nvPr/>
      </p:nvGrpSpPr>
      <p:grpSpPr>
        <a:xfrm>
          <a:off x="0" y="0"/>
          <a:ext cx="0" cy="0"/>
          <a:chOff x="0" y="0"/>
          <a:chExt cx="0" cy="0"/>
        </a:xfrm>
      </p:grpSpPr>
      <p:sp>
        <p:nvSpPr>
          <p:cNvPr id="8" name="Rectangle 7"/>
          <p:cNvSpPr/>
          <p:nvPr userDrawn="1"/>
        </p:nvSpPr>
        <p:spPr>
          <a:xfrm>
            <a:off x="6096000" y="0"/>
            <a:ext cx="6096000" cy="6858000"/>
          </a:xfrm>
          <a:prstGeom prst="rect">
            <a:avLst/>
          </a:prstGeom>
          <a:solidFill>
            <a:schemeClr val="tx2"/>
          </a:solidFill>
        </p:spPr>
        <p:txBody>
          <a:bodyPr wrap="square" lIns="0" tIns="0" rIns="0" bIns="0" rtlCol="0" anchor="ctr">
            <a:noAutofit/>
          </a:bodyPr>
          <a:lstStyle/>
          <a:p>
            <a:pPr algn="ctr"/>
            <a:endParaRPr lang="en-US" sz="1600" dirty="0">
              <a:solidFill>
                <a:srgbClr val="FFFFFF"/>
              </a:solidFill>
              <a:latin typeface="Arial"/>
              <a:cs typeface="Arial"/>
            </a:endParaRPr>
          </a:p>
        </p:txBody>
      </p:sp>
      <p:sp>
        <p:nvSpPr>
          <p:cNvPr id="2" name="Title 1"/>
          <p:cNvSpPr>
            <a:spLocks noGrp="1"/>
          </p:cNvSpPr>
          <p:nvPr>
            <p:ph type="title"/>
          </p:nvPr>
        </p:nvSpPr>
        <p:spPr>
          <a:xfrm>
            <a:off x="280416" y="234040"/>
            <a:ext cx="5522885" cy="576036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buClr>
                <a:schemeClr val="tx1"/>
              </a:buClr>
              <a:defRPr>
                <a:solidFill>
                  <a:schemeClr val="tx1"/>
                </a:solidFill>
              </a:defRPr>
            </a:lvl1p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0432773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Drag picture to placeholder or click icon to add</a:t>
            </a:r>
          </a:p>
        </p:txBody>
      </p:sp>
      <p:sp>
        <p:nvSpPr>
          <p:cNvPr id="2" name="Title 1"/>
          <p:cNvSpPr>
            <a:spLocks noGrp="1"/>
          </p:cNvSpPr>
          <p:nvPr>
            <p:ph type="title"/>
          </p:nvPr>
        </p:nvSpPr>
        <p:spPr>
          <a:xfrm>
            <a:off x="280416" y="234040"/>
            <a:ext cx="5522976" cy="576036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9500633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45483833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2850808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act, number, half-image (bleeds)">
    <p:spTree>
      <p:nvGrpSpPr>
        <p:cNvPr id="1" name=""/>
        <p:cNvGrpSpPr/>
        <p:nvPr/>
      </p:nvGrpSpPr>
      <p:grpSpPr>
        <a:xfrm>
          <a:off x="0" y="0"/>
          <a:ext cx="0" cy="0"/>
          <a:chOff x="0" y="0"/>
          <a:chExt cx="0" cy="0"/>
        </a:xfrm>
      </p:grpSpPr>
      <p:sp>
        <p:nvSpPr>
          <p:cNvPr id="7" name="Picture Placeholder 6"/>
          <p:cNvSpPr>
            <a:spLocks noGrp="1"/>
          </p:cNvSpPr>
          <p:nvPr>
            <p:ph type="pic" sz="quarter" idx="13"/>
          </p:nvPr>
        </p:nvSpPr>
        <p:spPr>
          <a:xfrm>
            <a:off x="6096000" y="0"/>
            <a:ext cx="6096000" cy="6858000"/>
          </a:xfrm>
        </p:spPr>
        <p:txBody>
          <a:bodyPr lIns="91440" tIns="91440" rIns="91440" bIns="91440"/>
          <a:lstStyle>
            <a:lvl1pPr>
              <a:defRPr baseline="0"/>
            </a:lvl1pPr>
          </a:lstStyle>
          <a:p>
            <a:r>
              <a:rPr lang="en-US"/>
              <a:t>Click icon to add picture</a:t>
            </a:r>
            <a:endParaRPr lang="en-US" dirty="0"/>
          </a:p>
        </p:txBody>
      </p:sp>
      <p:sp>
        <p:nvSpPr>
          <p:cNvPr id="2" name="Title 1"/>
          <p:cNvSpPr>
            <a:spLocks noGrp="1"/>
          </p:cNvSpPr>
          <p:nvPr>
            <p:ph type="title"/>
          </p:nvPr>
        </p:nvSpPr>
        <p:spPr>
          <a:xfrm>
            <a:off x="292608" y="235635"/>
            <a:ext cx="5510784" cy="1072896"/>
          </a:xfrm>
        </p:spPr>
        <p:txBody>
          <a:bodyPr/>
          <a:lstStyle>
            <a:lvl1pPr>
              <a:lnSpc>
                <a:spcPts val="3200"/>
              </a:lnSpc>
              <a:spcAft>
                <a:spcPts val="1600"/>
              </a:spcAft>
              <a:defRPr sz="2400"/>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182880" y="1659939"/>
            <a:ext cx="5608320" cy="4323067"/>
          </a:xfrm>
        </p:spPr>
        <p:txBody>
          <a:bodyPr/>
          <a:lstStyle>
            <a:lvl1pPr>
              <a:lnSpc>
                <a:spcPts val="12800"/>
              </a:lnSpc>
              <a:spcAft>
                <a:spcPts val="0"/>
              </a:spcAft>
              <a:defRPr sz="12800" b="0" i="0">
                <a:latin typeface="IBM Plex Mono Light" panose="020B0409050000000000" pitchFamily="49" charset="77"/>
              </a:defRPr>
            </a:lvl1pPr>
          </a:lstStyle>
          <a:p>
            <a:pPr lvl="0"/>
            <a:r>
              <a:rPr lang="en-US"/>
              <a:t>Click to edit Master text styles</a:t>
            </a:r>
          </a:p>
        </p:txBody>
      </p:sp>
    </p:spTree>
    <p:extLst>
      <p:ext uri="{BB962C8B-B14F-4D97-AF65-F5344CB8AC3E}">
        <p14:creationId xmlns:p14="http://schemas.microsoft.com/office/powerpoint/2010/main" val="120528479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sight, text, boxes">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0"/>
            <a:ext cx="6096000" cy="3429000"/>
          </a:xfrm>
          <a:solidFill>
            <a:schemeClr val="accent4"/>
          </a:solidFill>
          <a:ln>
            <a:noFill/>
          </a:ln>
        </p:spPr>
        <p:txBody>
          <a:bodyPr lIns="219456" tIns="201168" rIns="228600" bIns="228600"/>
          <a:lstStyle>
            <a:lvl1pPr>
              <a:defRPr>
                <a:solidFill>
                  <a:schemeClr val="tx1"/>
                </a:solidFill>
              </a:defRPr>
            </a:lvl1pPr>
          </a:lstStyle>
          <a:p>
            <a:pPr lvl="0"/>
            <a:r>
              <a:rPr lang="en-US" dirty="0"/>
              <a:t>Click to edit Master text styles</a:t>
            </a:r>
          </a:p>
        </p:txBody>
      </p:sp>
      <p:sp>
        <p:nvSpPr>
          <p:cNvPr id="12" name="Content Placeholder 13"/>
          <p:cNvSpPr>
            <a:spLocks noGrp="1"/>
          </p:cNvSpPr>
          <p:nvPr>
            <p:ph sz="quarter" idx="19"/>
          </p:nvPr>
        </p:nvSpPr>
        <p:spPr>
          <a:xfrm>
            <a:off x="6096000" y="3426883"/>
            <a:ext cx="6096000" cy="3431116"/>
          </a:xfrm>
          <a:solidFill>
            <a:schemeClr val="accent4"/>
          </a:solidFill>
          <a:ln>
            <a:noFill/>
          </a:ln>
        </p:spPr>
        <p:txBody>
          <a:bodyPr lIns="219456" tIns="201168" rIns="228600" bIns="228600"/>
          <a:lstStyle>
            <a:lvl1pPr>
              <a:defRPr>
                <a:solidFill>
                  <a:schemeClr val="tx1"/>
                </a:solidFill>
              </a:defRPr>
            </a:lvl1pPr>
          </a:lstStyle>
          <a:p>
            <a:pPr lvl="0"/>
            <a:r>
              <a:rPr lang="en-US" dirty="0"/>
              <a:t>Click to edit Master text styles</a:t>
            </a:r>
          </a:p>
        </p:txBody>
      </p:sp>
      <p:sp>
        <p:nvSpPr>
          <p:cNvPr id="2" name="Title 1"/>
          <p:cNvSpPr>
            <a:spLocks noGrp="1"/>
          </p:cNvSpPr>
          <p:nvPr>
            <p:ph type="title"/>
          </p:nvPr>
        </p:nvSpPr>
        <p:spPr>
          <a:xfrm>
            <a:off x="280416" y="234040"/>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8422607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oxes (3 med, 2 small)">
    <p:spTree>
      <p:nvGrpSpPr>
        <p:cNvPr id="1" name=""/>
        <p:cNvGrpSpPr/>
        <p:nvPr/>
      </p:nvGrpSpPr>
      <p:grpSpPr>
        <a:xfrm>
          <a:off x="0" y="0"/>
          <a:ext cx="0" cy="0"/>
          <a:chOff x="0" y="0"/>
          <a:chExt cx="0" cy="0"/>
        </a:xfrm>
      </p:grpSpPr>
      <p:sp>
        <p:nvSpPr>
          <p:cNvPr id="6" name="Content Placeholder 5"/>
          <p:cNvSpPr>
            <a:spLocks noGrp="1"/>
          </p:cNvSpPr>
          <p:nvPr>
            <p:ph sz="quarter" idx="17"/>
          </p:nvPr>
        </p:nvSpPr>
        <p:spPr>
          <a:xfrm>
            <a:off x="6096000" y="0"/>
            <a:ext cx="3048000" cy="3429000"/>
          </a:xfrm>
          <a:solidFill>
            <a:schemeClr val="accent1"/>
          </a:solidFill>
          <a:ln>
            <a:noFill/>
          </a:ln>
        </p:spPr>
        <p:txBody>
          <a:bodyPr lIns="219456" tIns="201168" rIns="228600" bIns="228600"/>
          <a:lstStyle>
            <a:lvl1pPr>
              <a:defRPr>
                <a:solidFill>
                  <a:schemeClr val="bg1"/>
                </a:solidFill>
              </a:defRPr>
            </a:lvl1pPr>
          </a:lstStyle>
          <a:p>
            <a:pPr lvl="0"/>
            <a:r>
              <a:rPr lang="en-US" dirty="0"/>
              <a:t>Click to edit Master text styles</a:t>
            </a:r>
          </a:p>
        </p:txBody>
      </p:sp>
      <p:sp>
        <p:nvSpPr>
          <p:cNvPr id="2" name="Title 1"/>
          <p:cNvSpPr>
            <a:spLocks noGrp="1"/>
          </p:cNvSpPr>
          <p:nvPr>
            <p:ph type="title"/>
          </p:nvPr>
        </p:nvSpPr>
        <p:spPr>
          <a:xfrm>
            <a:off x="0" y="-1"/>
            <a:ext cx="6096000" cy="3429001"/>
          </a:xfrm>
          <a:solidFill>
            <a:schemeClr val="accent1"/>
          </a:solidFill>
        </p:spPr>
        <p:txBody>
          <a:bodyPr lIns="210312" tIns="173736" rIns="228600" bIns="228600"/>
          <a:lstStyle>
            <a:lvl1pPr>
              <a:lnSpc>
                <a:spcPts val="3733"/>
              </a:lnSpc>
              <a:defRPr>
                <a:solidFill>
                  <a:schemeClr val="bg1"/>
                </a:solidFill>
              </a:defRPr>
            </a:lvl1pPr>
          </a:lstStyle>
          <a:p>
            <a:r>
              <a:rPr lang="en-US" dirty="0"/>
              <a:t>Click to edit Master title style</a:t>
            </a:r>
          </a:p>
        </p:txBody>
      </p:sp>
      <p:sp>
        <p:nvSpPr>
          <p:cNvPr id="11" name="Content Placeholder 10"/>
          <p:cNvSpPr>
            <a:spLocks noGrp="1"/>
          </p:cNvSpPr>
          <p:nvPr>
            <p:ph sz="quarter" idx="18"/>
          </p:nvPr>
        </p:nvSpPr>
        <p:spPr>
          <a:xfrm>
            <a:off x="9144000" y="0"/>
            <a:ext cx="3048000" cy="3429000"/>
          </a:xfrm>
          <a:solidFill>
            <a:schemeClr val="accent1"/>
          </a:solidFill>
          <a:ln>
            <a:noFill/>
          </a:ln>
        </p:spPr>
        <p:txBody>
          <a:bodyPr lIns="219456" tIns="201168" rIns="228600" bIns="228600"/>
          <a:lstStyle>
            <a:lvl1pPr>
              <a:defRPr>
                <a:solidFill>
                  <a:schemeClr val="bg1"/>
                </a:solidFill>
              </a:defRPr>
            </a:lvl1pPr>
          </a:lstStyle>
          <a:p>
            <a:pPr lvl="0"/>
            <a:r>
              <a:rPr lang="en-US" dirty="0"/>
              <a:t>Click to edit Master text styles</a:t>
            </a:r>
          </a:p>
        </p:txBody>
      </p:sp>
      <p:sp>
        <p:nvSpPr>
          <p:cNvPr id="14" name="Content Placeholder 13"/>
          <p:cNvSpPr>
            <a:spLocks noGrp="1"/>
          </p:cNvSpPr>
          <p:nvPr>
            <p:ph sz="quarter" idx="19"/>
          </p:nvPr>
        </p:nvSpPr>
        <p:spPr>
          <a:xfrm>
            <a:off x="6096000" y="3426883"/>
            <a:ext cx="6096000" cy="3431116"/>
          </a:xfrm>
          <a:solidFill>
            <a:schemeClr val="accent1"/>
          </a:solidFill>
          <a:ln>
            <a:noFill/>
          </a:ln>
        </p:spPr>
        <p:txBody>
          <a:bodyPr lIns="219456" tIns="201168" rIns="228600" bIns="228600"/>
          <a:lstStyle>
            <a:lvl1pPr>
              <a:defRPr>
                <a:solidFill>
                  <a:schemeClr val="bg1"/>
                </a:solidFill>
              </a:defRPr>
            </a:lvl1pPr>
          </a:lstStyle>
          <a:p>
            <a:pPr lvl="0"/>
            <a:r>
              <a:rPr lang="en-US" dirty="0"/>
              <a:t>Click to edit Master text styles</a:t>
            </a:r>
          </a:p>
        </p:txBody>
      </p:sp>
      <p:sp>
        <p:nvSpPr>
          <p:cNvPr id="7" name="Content Placeholder 6"/>
          <p:cNvSpPr>
            <a:spLocks noGrp="1"/>
          </p:cNvSpPr>
          <p:nvPr>
            <p:ph sz="quarter" idx="20"/>
          </p:nvPr>
        </p:nvSpPr>
        <p:spPr>
          <a:xfrm>
            <a:off x="0" y="3426883"/>
            <a:ext cx="6096000" cy="3431116"/>
          </a:xfrm>
          <a:solidFill>
            <a:schemeClr val="accent1"/>
          </a:solidFill>
        </p:spPr>
        <p:txBody>
          <a:bodyPr lIns="219456" tIns="201168" rIns="228600" bIns="228600"/>
          <a:lstStyle>
            <a:lvl1pPr>
              <a:defRPr>
                <a:solidFill>
                  <a:schemeClr val="bg1"/>
                </a:solidFill>
              </a:defRPr>
            </a:lvl1pPr>
          </a:lstStyle>
          <a:p>
            <a:pPr lvl="0"/>
            <a:r>
              <a:rPr lang="en-US" dirty="0"/>
              <a:t>Click to edit Master text styles</a:t>
            </a:r>
          </a:p>
        </p:txBody>
      </p:sp>
      <p:sp>
        <p:nvSpPr>
          <p:cNvPr id="3" name="Footer Placeholder 2"/>
          <p:cNvSpPr>
            <a:spLocks noGrp="1"/>
          </p:cNvSpPr>
          <p:nvPr>
            <p:ph type="ftr" sz="quarter" idx="10"/>
          </p:nvPr>
        </p:nvSpPr>
        <p:spPr/>
        <p:txBody>
          <a:bodyPr/>
          <a:lstStyle>
            <a:lvl1pPr>
              <a:defRPr>
                <a:solidFill>
                  <a:schemeClr val="bg1"/>
                </a:solidFill>
              </a:defRPr>
            </a:lvl1pPr>
          </a:lstStyle>
          <a:p>
            <a:r>
              <a:rPr lang="en-US"/>
              <a:t>Group Name / DOC ID / Month XX, 2018 / © 2018 IBM Corporation</a:t>
            </a:r>
            <a:endParaRPr lang="en-US" dirty="0"/>
          </a:p>
        </p:txBody>
      </p:sp>
      <p:sp>
        <p:nvSpPr>
          <p:cNvPr id="4" name="Slide Number Placeholder 3"/>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47256617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oxes (1 large, 4 small)">
    <p:spTree>
      <p:nvGrpSpPr>
        <p:cNvPr id="1" name=""/>
        <p:cNvGrpSpPr/>
        <p:nvPr/>
      </p:nvGrpSpPr>
      <p:grpSpPr>
        <a:xfrm>
          <a:off x="0" y="0"/>
          <a:ext cx="0" cy="0"/>
          <a:chOff x="0" y="0"/>
          <a:chExt cx="0" cy="0"/>
        </a:xfrm>
      </p:grpSpPr>
      <p:sp>
        <p:nvSpPr>
          <p:cNvPr id="9" name="Content Placeholder 5"/>
          <p:cNvSpPr>
            <a:spLocks noGrp="1"/>
          </p:cNvSpPr>
          <p:nvPr>
            <p:ph sz="quarter" idx="17"/>
          </p:nvPr>
        </p:nvSpPr>
        <p:spPr>
          <a:xfrm>
            <a:off x="6096000" y="3426883"/>
            <a:ext cx="3048000" cy="3431117"/>
          </a:xfrm>
          <a:solidFill>
            <a:schemeClr val="accent4"/>
          </a:solidFill>
          <a:ln>
            <a:noFill/>
          </a:ln>
        </p:spPr>
        <p:txBody>
          <a:bodyPr lIns="219456" tIns="201168" rIns="228600" bIns="228600"/>
          <a:lstStyle>
            <a:lvl1pPr>
              <a:defRPr>
                <a:solidFill>
                  <a:schemeClr val="tx1"/>
                </a:solidFill>
              </a:defRPr>
            </a:lvl1pPr>
          </a:lstStyle>
          <a:p>
            <a:pPr lvl="0"/>
            <a:r>
              <a:rPr lang="en-US" dirty="0"/>
              <a:t>Click to edit Master text styles</a:t>
            </a:r>
          </a:p>
        </p:txBody>
      </p:sp>
      <p:sp>
        <p:nvSpPr>
          <p:cNvPr id="10" name="Content Placeholder 10"/>
          <p:cNvSpPr>
            <a:spLocks noGrp="1"/>
          </p:cNvSpPr>
          <p:nvPr>
            <p:ph sz="quarter" idx="18"/>
          </p:nvPr>
        </p:nvSpPr>
        <p:spPr>
          <a:xfrm>
            <a:off x="9144000" y="3426883"/>
            <a:ext cx="3048000" cy="3431117"/>
          </a:xfrm>
          <a:solidFill>
            <a:schemeClr val="accent4"/>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13"/>
          <p:cNvSpPr>
            <a:spLocks noGrp="1"/>
          </p:cNvSpPr>
          <p:nvPr>
            <p:ph sz="quarter" idx="19"/>
          </p:nvPr>
        </p:nvSpPr>
        <p:spPr>
          <a:xfrm>
            <a:off x="3048001" y="3426883"/>
            <a:ext cx="3048000" cy="3431116"/>
          </a:xfrm>
          <a:solidFill>
            <a:schemeClr val="accent4"/>
          </a:solidFill>
          <a:ln>
            <a:noFill/>
          </a:ln>
        </p:spPr>
        <p:txBody>
          <a:bodyPr lIns="219456" tIns="201168" rIns="228600" bIns="228600"/>
          <a:lstStyle>
            <a:lvl1pPr>
              <a:defRPr>
                <a:solidFill>
                  <a:schemeClr val="tx1"/>
                </a:solidFill>
              </a:defRPr>
            </a:lvl1pPr>
          </a:lstStyle>
          <a:p>
            <a:pPr lvl="0"/>
            <a:r>
              <a:rPr lang="en-US" dirty="0"/>
              <a:t>Click to edit Master text styles</a:t>
            </a:r>
          </a:p>
        </p:txBody>
      </p:sp>
      <p:sp>
        <p:nvSpPr>
          <p:cNvPr id="13" name="Content Placeholder 6"/>
          <p:cNvSpPr>
            <a:spLocks noGrp="1"/>
          </p:cNvSpPr>
          <p:nvPr>
            <p:ph sz="quarter" idx="20"/>
          </p:nvPr>
        </p:nvSpPr>
        <p:spPr>
          <a:xfrm>
            <a:off x="0" y="3426883"/>
            <a:ext cx="3048000" cy="3431116"/>
          </a:xfrm>
          <a:solidFill>
            <a:schemeClr val="accent4"/>
          </a:solidFill>
        </p:spPr>
        <p:txBody>
          <a:bodyPr lIns="219456" tIns="201168" rIns="228600" bIns="228600"/>
          <a:lstStyle>
            <a:lvl1pPr>
              <a:defRPr>
                <a:solidFill>
                  <a:schemeClr val="tx1"/>
                </a:solidFill>
              </a:defRPr>
            </a:lvl1pPr>
          </a:lstStyle>
          <a:p>
            <a:pPr lvl="0"/>
            <a:r>
              <a:rPr lang="en-US" dirty="0"/>
              <a:t>Click to edit Master text styles</a:t>
            </a:r>
          </a:p>
        </p:txBody>
      </p:sp>
      <p:sp>
        <p:nvSpPr>
          <p:cNvPr id="2" name="Title 1"/>
          <p:cNvSpPr>
            <a:spLocks noGrp="1"/>
          </p:cNvSpPr>
          <p:nvPr>
            <p:ph type="title"/>
          </p:nvPr>
        </p:nvSpPr>
        <p:spPr>
          <a:xfrm>
            <a:off x="0" y="-1"/>
            <a:ext cx="12192000" cy="3425951"/>
          </a:xfrm>
          <a:solidFill>
            <a:schemeClr val="accent1"/>
          </a:solidFill>
        </p:spPr>
        <p:txBody>
          <a:bodyPr lIns="182880" tIns="137160" rIns="228600" bIns="228600"/>
          <a:lstStyle>
            <a:lvl1pPr>
              <a:lnSpc>
                <a:spcPts val="7200"/>
              </a:lnSpc>
              <a:defRPr sz="6400">
                <a:solidFill>
                  <a:schemeClr val="bg1"/>
                </a:solidFill>
              </a:defRPr>
            </a:lvl1pPr>
          </a:lstStyle>
          <a:p>
            <a:r>
              <a:rPr lang="en-US" dirty="0"/>
              <a:t>Click to edit Master title style</a:t>
            </a:r>
          </a:p>
        </p:txBody>
      </p:sp>
      <p:sp>
        <p:nvSpPr>
          <p:cNvPr id="3" name="Footer Placeholder 2"/>
          <p:cNvSpPr>
            <a:spLocks noGrp="1"/>
          </p:cNvSpPr>
          <p:nvPr>
            <p:ph type="ftr" sz="quarter" idx="10"/>
          </p:nvPr>
        </p:nvSpPr>
        <p:spPr/>
        <p:txBody>
          <a:bodyPr/>
          <a:lstStyle>
            <a:lvl1pPr>
              <a:defRPr>
                <a:solidFill>
                  <a:schemeClr val="tx1"/>
                </a:solidFill>
              </a:defRPr>
            </a:lvl1pPr>
          </a:lstStyle>
          <a:p>
            <a:r>
              <a:rPr lang="en-US"/>
              <a:t>Group Name / DOC ID / Month XX, 2018 / © 2018 IBM Corporation</a:t>
            </a:r>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grpSp>
        <p:nvGrpSpPr>
          <p:cNvPr id="11" name="Group 10">
            <a:extLst>
              <a:ext uri="{FF2B5EF4-FFF2-40B4-BE49-F238E27FC236}">
                <a16:creationId xmlns:a16="http://schemas.microsoft.com/office/drawing/2014/main" id="{9FBC05E3-BFBC-1042-908B-8935A5D68AAE}"/>
              </a:ext>
            </a:extLst>
          </p:cNvPr>
          <p:cNvGrpSpPr/>
          <p:nvPr userDrawn="1"/>
        </p:nvGrpSpPr>
        <p:grpSpPr>
          <a:xfrm>
            <a:off x="6118789" y="3707363"/>
            <a:ext cx="3013816" cy="2287037"/>
            <a:chOff x="4572000" y="242596"/>
            <a:chExt cx="2260362" cy="4253204"/>
          </a:xfrm>
        </p:grpSpPr>
        <p:cxnSp>
          <p:nvCxnSpPr>
            <p:cNvPr id="14" name="Straight Connector 13">
              <a:extLst>
                <a:ext uri="{FF2B5EF4-FFF2-40B4-BE49-F238E27FC236}">
                  <a16:creationId xmlns:a16="http://schemas.microsoft.com/office/drawing/2014/main" id="{7C410B0C-22E6-104D-A9BD-979C9F181A02}"/>
                </a:ext>
              </a:extLst>
            </p:cNvPr>
            <p:cNvCxnSpPr>
              <a:cxnSpLocks/>
            </p:cNvCxnSpPr>
            <p:nvPr/>
          </p:nvCxnSpPr>
          <p:spPr bwMode="auto">
            <a:xfrm>
              <a:off x="4572000"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A626806-2181-514D-959F-CA9B19E77D8E}"/>
                </a:ext>
              </a:extLst>
            </p:cNvPr>
            <p:cNvCxnSpPr>
              <a:cxnSpLocks/>
            </p:cNvCxnSpPr>
            <p:nvPr/>
          </p:nvCxnSpPr>
          <p:spPr bwMode="auto">
            <a:xfrm>
              <a:off x="6832362" y="242596"/>
              <a:ext cx="0" cy="4253204"/>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grpSp>
      <p:cxnSp>
        <p:nvCxnSpPr>
          <p:cNvPr id="16" name="Straight Connector 15">
            <a:extLst>
              <a:ext uri="{FF2B5EF4-FFF2-40B4-BE49-F238E27FC236}">
                <a16:creationId xmlns:a16="http://schemas.microsoft.com/office/drawing/2014/main" id="{665B14B5-A411-9F4C-8DC1-E71FB09456B7}"/>
              </a:ext>
            </a:extLst>
          </p:cNvPr>
          <p:cNvCxnSpPr>
            <a:cxnSpLocks/>
          </p:cNvCxnSpPr>
          <p:nvPr userDrawn="1"/>
        </p:nvCxnSpPr>
        <p:spPr bwMode="auto">
          <a:xfrm>
            <a:off x="3070788" y="3707363"/>
            <a:ext cx="0" cy="2287037"/>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2833206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blu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3"/>
            <a:ext cx="12192000" cy="5139267"/>
          </a:xfrm>
        </p:spPr>
        <p:txBody>
          <a:bodyPr lIns="91440" tIns="91440" rIns="91440" bIns="91440"/>
          <a:lstStyle/>
          <a:p>
            <a:r>
              <a:rPr lang="en-US" dirty="0"/>
              <a:t>Drag picture to placeholder or click icon to add</a:t>
            </a:r>
          </a:p>
        </p:txBody>
      </p:sp>
      <p:sp>
        <p:nvSpPr>
          <p:cNvPr id="2" name="Title 1"/>
          <p:cNvSpPr>
            <a:spLocks noGrp="1"/>
          </p:cNvSpPr>
          <p:nvPr>
            <p:ph type="title"/>
          </p:nvPr>
        </p:nvSpPr>
        <p:spPr>
          <a:xfrm>
            <a:off x="0" y="0"/>
            <a:ext cx="12192000" cy="1718733"/>
          </a:xfrm>
          <a:solidFill>
            <a:schemeClr val="accent1"/>
          </a:solidFill>
        </p:spPr>
        <p:txBody>
          <a:bodyPr lIns="210312" tIns="173736" rIns="228600" bIns="228600"/>
          <a:lstStyle>
            <a:lvl1pPr>
              <a:defRPr>
                <a:solidFill>
                  <a:schemeClr val="bg1"/>
                </a:solidFill>
              </a:defRPr>
            </a:lvl1p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20940536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blu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12192000" cy="5130800"/>
          </a:xfrm>
        </p:spPr>
        <p:txBody>
          <a:bodyPr lIns="91440" tIns="91440" rIns="91440" bIns="91440"/>
          <a:lstStyle/>
          <a:p>
            <a:r>
              <a:rPr lang="en-US" dirty="0"/>
              <a:t>Drag picture to placeholder or click icon to add</a:t>
            </a:r>
          </a:p>
        </p:txBody>
      </p:sp>
      <p:sp>
        <p:nvSpPr>
          <p:cNvPr id="6" name="Text Placeholder 5"/>
          <p:cNvSpPr>
            <a:spLocks noGrp="1"/>
          </p:cNvSpPr>
          <p:nvPr>
            <p:ph type="body" sz="quarter" idx="12"/>
          </p:nvPr>
        </p:nvSpPr>
        <p:spPr>
          <a:xfrm>
            <a:off x="-3" y="5130800"/>
            <a:ext cx="5791203" cy="863600"/>
          </a:xfrm>
          <a:solidFill>
            <a:schemeClr val="accent1"/>
          </a:solidFill>
        </p:spPr>
        <p:txBody>
          <a:bodyPr lIns="219456" tIns="201168" rIns="228600" bIns="228600"/>
          <a:lstStyle>
            <a:lvl1pPr>
              <a:lnSpc>
                <a:spcPts val="2133"/>
              </a:lnSpc>
              <a:buClr>
                <a:schemeClr val="bg1"/>
              </a:buClr>
              <a:defRPr>
                <a:solidFill>
                  <a:schemeClr val="bg1"/>
                </a:solidFill>
              </a:defRPr>
            </a:lvl1pPr>
            <a:lvl2pPr>
              <a:lnSpc>
                <a:spcPts val="2133"/>
              </a:lnSpc>
              <a:buClr>
                <a:schemeClr val="bg1"/>
              </a:buClr>
              <a:defRPr sz="1200">
                <a:solidFill>
                  <a:schemeClr val="bg1"/>
                </a:solidFill>
              </a:defRPr>
            </a:lvl2pPr>
            <a:lvl3pPr>
              <a:lnSpc>
                <a:spcPts val="2133"/>
              </a:lnSpc>
              <a:buClr>
                <a:schemeClr val="bg1"/>
              </a:buClr>
              <a:defRPr sz="1200">
                <a:solidFill>
                  <a:schemeClr val="bg1"/>
                </a:solidFill>
              </a:defRPr>
            </a:lvl3pPr>
            <a:lvl4pPr>
              <a:lnSpc>
                <a:spcPts val="2133"/>
              </a:lnSpc>
              <a:buClr>
                <a:schemeClr val="bg1"/>
              </a:buClr>
              <a:defRPr sz="1200">
                <a:solidFill>
                  <a:schemeClr val="bg1"/>
                </a:solidFill>
              </a:defRPr>
            </a:lvl4pPr>
            <a:lvl5pPr>
              <a:lnSpc>
                <a:spcPts val="2133"/>
              </a:lnSpc>
              <a:buClr>
                <a:schemeClr val="bg1"/>
              </a:buCl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56512508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oxes (4 tall)">
    <p:spTree>
      <p:nvGrpSpPr>
        <p:cNvPr id="1" name=""/>
        <p:cNvGrpSpPr/>
        <p:nvPr/>
      </p:nvGrpSpPr>
      <p:grpSpPr>
        <a:xfrm>
          <a:off x="0" y="0"/>
          <a:ext cx="0" cy="0"/>
          <a:chOff x="0" y="0"/>
          <a:chExt cx="0" cy="0"/>
        </a:xfrm>
      </p:grpSpPr>
      <p:sp>
        <p:nvSpPr>
          <p:cNvPr id="11" name="Content Placeholder 10"/>
          <p:cNvSpPr>
            <a:spLocks noGrp="1"/>
          </p:cNvSpPr>
          <p:nvPr>
            <p:ph sz="quarter" idx="12"/>
          </p:nvPr>
        </p:nvSpPr>
        <p:spPr>
          <a:xfrm>
            <a:off x="0" y="0"/>
            <a:ext cx="3048000" cy="6864096"/>
          </a:xfrm>
          <a:solidFill>
            <a:schemeClr val="accent1"/>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3"/>
          <p:cNvSpPr>
            <a:spLocks noGrp="1"/>
          </p:cNvSpPr>
          <p:nvPr>
            <p:ph sz="quarter" idx="13"/>
          </p:nvPr>
        </p:nvSpPr>
        <p:spPr>
          <a:xfrm>
            <a:off x="3048000" y="0"/>
            <a:ext cx="3048000" cy="6864096"/>
          </a:xfrm>
          <a:solidFill>
            <a:schemeClr val="accent4"/>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15"/>
          <p:cNvSpPr>
            <a:spLocks noGrp="1"/>
          </p:cNvSpPr>
          <p:nvPr>
            <p:ph sz="quarter" idx="14"/>
          </p:nvPr>
        </p:nvSpPr>
        <p:spPr>
          <a:xfrm>
            <a:off x="6096000" y="0"/>
            <a:ext cx="3048000" cy="6864096"/>
          </a:xfrm>
          <a:solidFill>
            <a:schemeClr val="accent4"/>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17"/>
          <p:cNvSpPr>
            <a:spLocks noGrp="1"/>
          </p:cNvSpPr>
          <p:nvPr>
            <p:ph sz="quarter" idx="15"/>
          </p:nvPr>
        </p:nvSpPr>
        <p:spPr>
          <a:xfrm>
            <a:off x="9144000" y="0"/>
            <a:ext cx="3048000" cy="6864096"/>
          </a:xfrm>
          <a:solidFill>
            <a:schemeClr val="accent4"/>
          </a:solidFill>
        </p:spPr>
        <p:txBody>
          <a:bodyPr lIns="219456" tIns="201168" rIns="228600" bIns="228600"/>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p:cNvSpPr>
            <a:spLocks noGrp="1"/>
          </p:cNvSpPr>
          <p:nvPr>
            <p:ph type="ftr" sz="quarter" idx="10"/>
          </p:nvPr>
        </p:nvSpPr>
        <p:spPr/>
        <p:txBody>
          <a:bodyPr/>
          <a:lstStyle>
            <a:lvl1pPr>
              <a:buClr>
                <a:schemeClr val="bg1"/>
              </a:buClr>
              <a:defRPr>
                <a:solidFill>
                  <a:schemeClr val="bg1"/>
                </a:solidFill>
              </a:defRPr>
            </a:lvl1pPr>
          </a:lstStyle>
          <a:p>
            <a:r>
              <a:rPr lang="en-US"/>
              <a:t>Group Name / DOC ID / Month XX, 2018 / © 2018 IBM Corporation</a:t>
            </a:r>
            <a:endParaRPr lang="en-US" dirty="0"/>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cxnSp>
        <p:nvCxnSpPr>
          <p:cNvPr id="8" name="Straight Connector 7">
            <a:extLst>
              <a:ext uri="{FF2B5EF4-FFF2-40B4-BE49-F238E27FC236}">
                <a16:creationId xmlns:a16="http://schemas.microsoft.com/office/drawing/2014/main" id="{DEC9313E-CCA7-6044-B182-A66B755ACC4F}"/>
              </a:ext>
            </a:extLst>
          </p:cNvPr>
          <p:cNvCxnSpPr>
            <a:cxnSpLocks/>
          </p:cNvCxnSpPr>
          <p:nvPr userDrawn="1"/>
        </p:nvCxnSpPr>
        <p:spPr bwMode="auto">
          <a:xfrm>
            <a:off x="6096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591E82AF-22D6-8E46-8DB8-87C3701133F9}"/>
              </a:ext>
            </a:extLst>
          </p:cNvPr>
          <p:cNvCxnSpPr>
            <a:cxnSpLocks/>
          </p:cNvCxnSpPr>
          <p:nvPr userDrawn="1"/>
        </p:nvCxnSpPr>
        <p:spPr bwMode="auto">
          <a:xfrm>
            <a:off x="9144000"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5E489451-825F-1B42-AA7A-F656EE0F9649}"/>
              </a:ext>
            </a:extLst>
          </p:cNvPr>
          <p:cNvCxnSpPr>
            <a:cxnSpLocks/>
          </p:cNvCxnSpPr>
          <p:nvPr userDrawn="1"/>
        </p:nvCxnSpPr>
        <p:spPr bwMode="auto">
          <a:xfrm>
            <a:off x="3034891" y="323461"/>
            <a:ext cx="0" cy="5670939"/>
          </a:xfrm>
          <a:prstGeom prst="line">
            <a:avLst/>
          </a:prstGeom>
          <a:ln w="63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78248654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p:cNvSpPr>
            <a:spLocks noGrp="1"/>
          </p:cNvSpPr>
          <p:nvPr>
            <p:ph sz="quarter" idx="13"/>
          </p:nvPr>
        </p:nvSpPr>
        <p:spPr>
          <a:xfrm>
            <a:off x="3352800" y="1658112"/>
            <a:ext cx="8534400"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8116266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956953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ase study 1: title, text (two columns), half-image">
    <p:spTree>
      <p:nvGrpSpPr>
        <p:cNvPr id="1" name=""/>
        <p:cNvGrpSpPr/>
        <p:nvPr/>
      </p:nvGrpSpPr>
      <p:grpSpPr>
        <a:xfrm>
          <a:off x="0" y="0"/>
          <a:ext cx="0" cy="0"/>
          <a:chOff x="0" y="0"/>
          <a:chExt cx="0" cy="0"/>
        </a:xfrm>
      </p:grpSpPr>
      <p:sp>
        <p:nvSpPr>
          <p:cNvPr id="7" name="Picture Placeholder 6"/>
          <p:cNvSpPr>
            <a:spLocks noGrp="1"/>
          </p:cNvSpPr>
          <p:nvPr>
            <p:ph type="pic" sz="quarter" idx="14"/>
          </p:nvPr>
        </p:nvSpPr>
        <p:spPr>
          <a:xfrm>
            <a:off x="6096000" y="0"/>
            <a:ext cx="6096000" cy="6858000"/>
          </a:xfrm>
        </p:spPr>
        <p:txBody>
          <a:bodyPr lIns="91440" tIns="91440" rIns="91440" bIns="91440"/>
          <a:lstStyle/>
          <a:p>
            <a:r>
              <a:rPr lang="en-US" dirty="0"/>
              <a:t>Drag picture to placeholder or click icon to add</a:t>
            </a:r>
          </a:p>
        </p:txBody>
      </p:sp>
      <p:sp>
        <p:nvSpPr>
          <p:cNvPr id="2" name="Title 1"/>
          <p:cNvSpPr>
            <a:spLocks noGrp="1"/>
          </p:cNvSpPr>
          <p:nvPr>
            <p:ph type="title"/>
          </p:nvPr>
        </p:nvSpPr>
        <p:spPr>
          <a:xfrm>
            <a:off x="280416" y="231648"/>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5"/>
          </p:nvPr>
        </p:nvSpPr>
        <p:spPr>
          <a:xfrm>
            <a:off x="3340608" y="1658112"/>
            <a:ext cx="2450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414837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80416" y="231648"/>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3"/>
          </p:nvPr>
        </p:nvSpPr>
        <p:spPr>
          <a:xfrm>
            <a:off x="3340608" y="1658112"/>
            <a:ext cx="2450592" cy="4336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4" hasCustomPrompt="1"/>
          </p:nvPr>
        </p:nvSpPr>
        <p:spPr>
          <a:xfrm>
            <a:off x="6374384" y="1633728"/>
            <a:ext cx="5512725" cy="4372864"/>
          </a:xfrm>
        </p:spPr>
        <p:txBody>
          <a:bodyPr/>
          <a:lstStyle>
            <a:lvl1pPr>
              <a:lnSpc>
                <a:spcPts val="3733"/>
              </a:lnSpc>
              <a:spcAft>
                <a:spcPts val="2400"/>
              </a:spcAft>
              <a:defRPr sz="3200" b="0" i="0">
                <a:latin typeface="IBM Plex Mono Light" panose="020B0409050000000000" pitchFamily="49" charset="77"/>
              </a:defRPr>
            </a:lvl1pPr>
            <a:lvl2pPr>
              <a:defRPr b="0" i="0">
                <a:latin typeface="IBM Plex Mono Light" panose="020B0409050000000000" pitchFamily="49" charset="77"/>
              </a:defRPr>
            </a:lvl2pPr>
            <a:lvl3pPr>
              <a:defRPr b="0" i="0">
                <a:latin typeface="IBM Plex Mono Light" panose="020B0409050000000000" pitchFamily="49" charset="77"/>
              </a:defRPr>
            </a:lvl3pPr>
            <a:lvl4pPr>
              <a:defRPr b="0" i="0">
                <a:latin typeface="IBM Plex Mono Light" panose="020B0409050000000000" pitchFamily="49" charset="77"/>
              </a:defRPr>
            </a:lvl4pPr>
            <a:lvl5pPr>
              <a:defRPr b="0" i="0">
                <a:latin typeface="IBM Plex Mono Light" panose="020B0409050000000000" pitchFamily="49"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74122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182880" y="231649"/>
            <a:ext cx="11704229" cy="5735751"/>
          </a:xfrm>
        </p:spPr>
        <p:txBody>
          <a:bodyPr/>
          <a:lstStyle>
            <a:lvl1pPr>
              <a:lnSpc>
                <a:spcPts val="12800"/>
              </a:lnSpc>
              <a:spcAft>
                <a:spcPts val="0"/>
              </a:spcAft>
              <a:defRPr sz="12800" b="0" i="0">
                <a:latin typeface="IBM Plex Mono Light" panose="020B0409050000000000" pitchFamily="49" charset="77"/>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90592909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292608" y="268224"/>
            <a:ext cx="2450592" cy="572617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able Placeholder 6"/>
          <p:cNvSpPr>
            <a:spLocks noGrp="1"/>
          </p:cNvSpPr>
          <p:nvPr>
            <p:ph type="tbl" sz="quarter" idx="13"/>
          </p:nvPr>
        </p:nvSpPr>
        <p:spPr>
          <a:xfrm>
            <a:off x="3340608" y="268224"/>
            <a:ext cx="8546501" cy="5726176"/>
          </a:xfrm>
        </p:spPr>
        <p:txBody>
          <a:bodyPr lIns="0" tIns="0" rIns="91440" bIns="91440"/>
          <a:lstStyle/>
          <a:p>
            <a:r>
              <a:rPr lang="en-US" dirty="0"/>
              <a:t>Click icon to add table</a:t>
            </a:r>
          </a:p>
        </p:txBody>
      </p:sp>
    </p:spTree>
    <p:extLst>
      <p:ext uri="{BB962C8B-B14F-4D97-AF65-F5344CB8AC3E}">
        <p14:creationId xmlns:p14="http://schemas.microsoft.com/office/powerpoint/2010/main" val="391405203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with foot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4269607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12953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80416" y="234463"/>
            <a:ext cx="5522976" cy="1072896"/>
          </a:xfrm>
        </p:spPr>
        <p:txBody>
          <a:bodyPr/>
          <a:lstStyle/>
          <a:p>
            <a:r>
              <a:rPr lang="en-US" dirty="0"/>
              <a:t>Click to edit Master title style</a:t>
            </a:r>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8" name="Text Placeholder 7"/>
          <p:cNvSpPr>
            <a:spLocks noGrp="1"/>
          </p:cNvSpPr>
          <p:nvPr>
            <p:ph type="body" sz="quarter" idx="13"/>
          </p:nvPr>
        </p:nvSpPr>
        <p:spPr>
          <a:xfrm>
            <a:off x="292608" y="1637339"/>
            <a:ext cx="5498592" cy="4357060"/>
          </a:xfrm>
        </p:spPr>
        <p:txBody>
          <a:bodyPr/>
          <a:lstStyle>
            <a:lvl1pPr>
              <a:spcBef>
                <a:spcPts val="0"/>
              </a:spcBef>
              <a:defRPr sz="1333"/>
            </a:lvl1pPr>
            <a:lvl2pPr marL="0" indent="0">
              <a:spcBef>
                <a:spcPts val="0"/>
              </a:spcBef>
              <a:buNone/>
              <a:defRPr/>
            </a:lvl2pPr>
            <a:lvl3pPr marL="268809" indent="0">
              <a:buNone/>
              <a:defRPr/>
            </a:lvl3pPr>
            <a:lvl4pPr marL="579952" indent="0">
              <a:buNone/>
              <a:defRPr/>
            </a:lvl4pPr>
            <a:lvl5pPr marL="842412" indent="0">
              <a:buNone/>
              <a:defRPr/>
            </a:lvl5pPr>
          </a:lstStyle>
          <a:p>
            <a:pPr lvl="0"/>
            <a:r>
              <a:rPr lang="en-US" dirty="0"/>
              <a:t>Click to edit Master text styles</a:t>
            </a:r>
          </a:p>
        </p:txBody>
      </p:sp>
    </p:spTree>
    <p:extLst>
      <p:ext uri="{BB962C8B-B14F-4D97-AF65-F5344CB8AC3E}">
        <p14:creationId xmlns:p14="http://schemas.microsoft.com/office/powerpoint/2010/main" val="138348825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ibm sign-off">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4"/>
          <p:cNvPicPr>
            <a:picLocks noChangeAspect="1"/>
          </p:cNvPicPr>
          <p:nvPr userDrawn="1"/>
        </p:nvPicPr>
        <p:blipFill>
          <a:blip r:embed="rId2"/>
          <a:stretch>
            <a:fillRect/>
          </a:stretch>
        </p:blipFill>
        <p:spPr>
          <a:xfrm>
            <a:off x="5243854" y="3091154"/>
            <a:ext cx="1704293" cy="675692"/>
          </a:xfrm>
          <a:prstGeom prst="rect">
            <a:avLst/>
          </a:prstGeom>
        </p:spPr>
      </p:pic>
    </p:spTree>
    <p:extLst>
      <p:ext uri="{BB962C8B-B14F-4D97-AF65-F5344CB8AC3E}">
        <p14:creationId xmlns:p14="http://schemas.microsoft.com/office/powerpoint/2010/main" val="279188349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
  <p:cSld name="Section divider">
    <p:spTree>
      <p:nvGrpSpPr>
        <p:cNvPr id="1" name=""/>
        <p:cNvGrpSpPr/>
        <p:nvPr/>
      </p:nvGrpSpPr>
      <p:grpSpPr>
        <a:xfrm>
          <a:off x="0" y="0"/>
          <a:ext cx="0" cy="0"/>
          <a:chOff x="0" y="0"/>
          <a:chExt cx="0" cy="0"/>
        </a:xfrm>
      </p:grpSpPr>
      <p:sp>
        <p:nvSpPr>
          <p:cNvPr id="2" name="Title 1"/>
          <p:cNvSpPr>
            <a:spLocks noGrp="1"/>
          </p:cNvSpPr>
          <p:nvPr>
            <p:ph type="ctrTitle"/>
          </p:nvPr>
        </p:nvSpPr>
        <p:spPr>
          <a:xfrm>
            <a:off x="2" y="23216"/>
            <a:ext cx="6260951" cy="2364385"/>
          </a:xfrm>
        </p:spPr>
        <p:txBody>
          <a:bodyPr anchor="b"/>
          <a:lstStyle>
            <a:lvl1pPr marL="228594" algn="l">
              <a:defRPr sz="6000"/>
            </a:lvl1pPr>
          </a:lstStyle>
          <a:p>
            <a:r>
              <a:rPr lang="en-US"/>
              <a:t>Click to edit Master title style</a:t>
            </a:r>
            <a:endParaRPr lang="en-US" dirty="0"/>
          </a:p>
        </p:txBody>
      </p:sp>
      <p:sp>
        <p:nvSpPr>
          <p:cNvPr id="3" name="Subtitle 2"/>
          <p:cNvSpPr>
            <a:spLocks noGrp="1"/>
          </p:cNvSpPr>
          <p:nvPr>
            <p:ph type="subTitle" idx="1"/>
          </p:nvPr>
        </p:nvSpPr>
        <p:spPr>
          <a:xfrm>
            <a:off x="2" y="2495774"/>
            <a:ext cx="6260951" cy="1639663"/>
          </a:xfrm>
        </p:spPr>
        <p:txBody>
          <a:bodyPr/>
          <a:lstStyle>
            <a:lvl1pPr marL="228594" indent="0" algn="l">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ustDataLst>
      <p:tags r:id="rId1"/>
    </p:custDataLst>
    <p:extLst>
      <p:ext uri="{BB962C8B-B14F-4D97-AF65-F5344CB8AC3E}">
        <p14:creationId xmlns:p14="http://schemas.microsoft.com/office/powerpoint/2010/main" val="1418853042"/>
      </p:ext>
    </p:extLst>
  </p:cSld>
  <p:clrMapOvr>
    <a:masterClrMapping/>
  </p:clrMapOvr>
  <p:hf sldNum="0" hdr="0" dt="0"/>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ext (white box) over image(s)">
    <p:spTree>
      <p:nvGrpSpPr>
        <p:cNvPr id="1" name=""/>
        <p:cNvGrpSpPr/>
        <p:nvPr/>
      </p:nvGrpSpPr>
      <p:grpSpPr>
        <a:xfrm>
          <a:off x="0" y="0"/>
          <a:ext cx="0" cy="0"/>
          <a:chOff x="0" y="0"/>
          <a:chExt cx="0" cy="0"/>
        </a:xfrm>
      </p:grpSpPr>
      <p:sp>
        <p:nvSpPr>
          <p:cNvPr id="9" name="Picture Placeholder 8"/>
          <p:cNvSpPr>
            <a:spLocks noGrp="1"/>
          </p:cNvSpPr>
          <p:nvPr>
            <p:ph type="pic" sz="quarter" idx="14"/>
          </p:nvPr>
        </p:nvSpPr>
        <p:spPr>
          <a:xfrm>
            <a:off x="0" y="0"/>
            <a:ext cx="12192000" cy="5130800"/>
          </a:xfrm>
        </p:spPr>
        <p:txBody>
          <a:bodyPr lIns="91440" tIns="91440" rIns="91440" bIns="91440"/>
          <a:lstStyle/>
          <a:p>
            <a:r>
              <a:rPr lang="en-US"/>
              <a:t>Click icon to add picture</a:t>
            </a:r>
            <a:endParaRPr lang="en-US" dirty="0"/>
          </a:p>
        </p:txBody>
      </p:sp>
      <p:sp>
        <p:nvSpPr>
          <p:cNvPr id="6" name="Text Placeholder 5"/>
          <p:cNvSpPr>
            <a:spLocks noGrp="1"/>
          </p:cNvSpPr>
          <p:nvPr>
            <p:ph type="body" sz="quarter" idx="12"/>
          </p:nvPr>
        </p:nvSpPr>
        <p:spPr>
          <a:xfrm>
            <a:off x="-3" y="5130800"/>
            <a:ext cx="5791203" cy="863600"/>
          </a:xfrm>
          <a:solidFill>
            <a:schemeClr val="bg1"/>
          </a:solidFill>
        </p:spPr>
        <p:txBody>
          <a:bodyPr lIns="219456" tIns="201168" rIns="228600" bIns="228600"/>
          <a:lstStyle>
            <a:lvl1pPr>
              <a:lnSpc>
                <a:spcPts val="2133"/>
              </a:lnSpc>
              <a:buClr>
                <a:schemeClr val="tx1"/>
              </a:buClr>
              <a:defRPr>
                <a:solidFill>
                  <a:schemeClr val="tx1"/>
                </a:solidFill>
              </a:defRPr>
            </a:lvl1pPr>
            <a:lvl2pPr>
              <a:lnSpc>
                <a:spcPts val="2133"/>
              </a:lnSpc>
              <a:buClr>
                <a:schemeClr val="tx1"/>
              </a:buClr>
              <a:defRPr sz="1200">
                <a:solidFill>
                  <a:schemeClr val="tx1"/>
                </a:solidFill>
              </a:defRPr>
            </a:lvl2pPr>
            <a:lvl3pPr>
              <a:lnSpc>
                <a:spcPts val="2133"/>
              </a:lnSpc>
              <a:buClr>
                <a:schemeClr val="tx1"/>
              </a:buClr>
              <a:defRPr sz="1200">
                <a:solidFill>
                  <a:schemeClr val="tx1"/>
                </a:solidFill>
              </a:defRPr>
            </a:lvl3pPr>
            <a:lvl4pPr>
              <a:lnSpc>
                <a:spcPts val="2133"/>
              </a:lnSpc>
              <a:buClr>
                <a:schemeClr val="tx1"/>
              </a:buClr>
              <a:defRPr sz="1200">
                <a:solidFill>
                  <a:schemeClr val="tx1"/>
                </a:solidFill>
              </a:defRPr>
            </a:lvl4pPr>
            <a:lvl5pPr>
              <a:lnSpc>
                <a:spcPts val="2133"/>
              </a:lnSpc>
              <a:buClr>
                <a:schemeClr val="tx1"/>
              </a:buCl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28177752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itle (white box) over image(s)">
    <p:spTree>
      <p:nvGrpSpPr>
        <p:cNvPr id="1" name=""/>
        <p:cNvGrpSpPr/>
        <p:nvPr/>
      </p:nvGrpSpPr>
      <p:grpSpPr>
        <a:xfrm>
          <a:off x="0" y="0"/>
          <a:ext cx="0" cy="0"/>
          <a:chOff x="0" y="0"/>
          <a:chExt cx="0" cy="0"/>
        </a:xfrm>
      </p:grpSpPr>
      <p:sp>
        <p:nvSpPr>
          <p:cNvPr id="6" name="Picture Placeholder 5"/>
          <p:cNvSpPr>
            <a:spLocks noGrp="1"/>
          </p:cNvSpPr>
          <p:nvPr>
            <p:ph type="pic" sz="quarter" idx="12"/>
          </p:nvPr>
        </p:nvSpPr>
        <p:spPr>
          <a:xfrm>
            <a:off x="0" y="1718733"/>
            <a:ext cx="12192000" cy="5139267"/>
          </a:xfrm>
        </p:spPr>
        <p:txBody>
          <a:bodyPr lIns="91440" tIns="91440" rIns="91440" bIns="91440"/>
          <a:lstStyle/>
          <a:p>
            <a:r>
              <a:rPr lang="en-US"/>
              <a:t>Click icon to add picture</a:t>
            </a:r>
            <a:endParaRPr lang="en-US" dirty="0"/>
          </a:p>
        </p:txBody>
      </p:sp>
      <p:sp>
        <p:nvSpPr>
          <p:cNvPr id="2" name="Title 1"/>
          <p:cNvSpPr>
            <a:spLocks noGrp="1"/>
          </p:cNvSpPr>
          <p:nvPr>
            <p:ph type="title"/>
          </p:nvPr>
        </p:nvSpPr>
        <p:spPr>
          <a:xfrm>
            <a:off x="0" y="0"/>
            <a:ext cx="12192000" cy="1718733"/>
          </a:xfrm>
          <a:solidFill>
            <a:schemeClr val="bg1"/>
          </a:solidFill>
        </p:spPr>
        <p:txBody>
          <a:bodyPr lIns="210312" tIns="173736" rIns="228600" bIns="228600"/>
          <a:lstStyle>
            <a:lvl1pPr>
              <a:defRPr>
                <a:solidFill>
                  <a:schemeClr val="tx1"/>
                </a:solidFill>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78783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7416712" cy="5760360"/>
          </a:xfrm>
        </p:spPr>
        <p:txBody>
          <a:bodyPr/>
          <a:lstStyle>
            <a:lvl1pPr>
              <a:spcAft>
                <a:spcPts val="24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391767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text">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5760360"/>
          </a:xfrm>
        </p:spPr>
        <p:txBody>
          <a:bodyPr/>
          <a:lstStyle>
            <a:lvl1pPr>
              <a:spcAft>
                <a:spcPts val="2400"/>
              </a:spcAft>
              <a:defRPr/>
            </a:lvl1p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268224"/>
            <a:ext cx="5498592" cy="5726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6204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5522976" cy="1072896"/>
          </a:xfrm>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r>
              <a:rPr lang="en-US" dirty="0"/>
              <a:t>Group Name / DOC ID / Month XX, 2018 / © 2018 IBM Corporation</a:t>
            </a:r>
          </a:p>
        </p:txBody>
      </p:sp>
      <p:sp>
        <p:nvSpPr>
          <p:cNvPr id="4" name="Slide Number Placeholder 3"/>
          <p:cNvSpPr>
            <a:spLocks noGrp="1"/>
          </p:cNvSpPr>
          <p:nvPr>
            <p:ph type="sldNum" sz="quarter" idx="11"/>
          </p:nvPr>
        </p:nvSpPr>
        <p:spPr/>
        <p:txBody>
          <a:bodyPr/>
          <a:lstStyle/>
          <a:p>
            <a:fld id="{59395FB3-9C97-154F-86B2-7E381B951268}" type="slidenum">
              <a:rPr lang="en-US" smtClean="0"/>
              <a:pPr/>
              <a:t>‹#›</a:t>
            </a:fld>
            <a:endParaRPr lang="en-US" dirty="0"/>
          </a:p>
        </p:txBody>
      </p:sp>
      <p:sp>
        <p:nvSpPr>
          <p:cNvPr id="6" name="Text Placeholder 5"/>
          <p:cNvSpPr>
            <a:spLocks noGrp="1"/>
          </p:cNvSpPr>
          <p:nvPr>
            <p:ph type="body" sz="quarter" idx="12"/>
          </p:nvPr>
        </p:nvSpPr>
        <p:spPr>
          <a:xfrm>
            <a:off x="6388608" y="1658112"/>
            <a:ext cx="5498501"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292608" y="1658112"/>
            <a:ext cx="5498592" cy="4336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6707130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34" Type="http://schemas.openxmlformats.org/officeDocument/2006/relationships/slideLayout" Target="../slideLayouts/slideLayout66.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slideLayout" Target="../slideLayouts/slideLayout65.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slideLayout" Target="../slideLayouts/slideLayout64.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36" Type="http://schemas.openxmlformats.org/officeDocument/2006/relationships/theme" Target="../theme/theme2.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35" Type="http://schemas.openxmlformats.org/officeDocument/2006/relationships/slideLayout" Target="../slideLayouts/slideLayout67.xml"/><Relationship Id="rId8"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80416" y="234040"/>
            <a:ext cx="5522976" cy="5726176"/>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4"/>
          <p:cNvSpPr>
            <a:spLocks noGrp="1"/>
          </p:cNvSpPr>
          <p:nvPr>
            <p:ph type="body" idx="1"/>
          </p:nvPr>
        </p:nvSpPr>
        <p:spPr>
          <a:xfrm>
            <a:off x="6388608" y="268224"/>
            <a:ext cx="5498592" cy="5726176"/>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6"/>
          <p:cNvSpPr>
            <a:spLocks noGrp="1"/>
          </p:cNvSpPr>
          <p:nvPr>
            <p:ph type="ftr" sz="quarter" idx="3"/>
          </p:nvPr>
        </p:nvSpPr>
        <p:spPr>
          <a:xfrm>
            <a:off x="304888" y="6383868"/>
            <a:ext cx="5486312" cy="222249"/>
          </a:xfrm>
          <a:prstGeom prst="rect">
            <a:avLst/>
          </a:prstGeom>
        </p:spPr>
        <p:txBody>
          <a:bodyPr vert="horz" lIns="0" tIns="0" rIns="0" bIns="0" rtlCol="0" anchor="ctr"/>
          <a:lstStyle>
            <a:lvl1pPr marL="0" marR="0" indent="0" algn="l" defTabSz="914621" rtl="0" eaLnBrk="1" fontAlgn="auto" latinLnBrk="0" hangingPunct="1">
              <a:lnSpc>
                <a:spcPct val="100000"/>
              </a:lnSpc>
              <a:spcBef>
                <a:spcPts val="0"/>
              </a:spcBef>
              <a:spcAft>
                <a:spcPts val="0"/>
              </a:spcAft>
              <a:buClrTx/>
              <a:buSzTx/>
              <a:buFontTx/>
              <a:buNone/>
              <a:tabLst/>
              <a:defRPr sz="800" b="0" i="0">
                <a:solidFill>
                  <a:schemeClr val="tx1"/>
                </a:solidFill>
                <a:latin typeface="IBM Plex Sans Light" panose="020B0403050000000000" pitchFamily="34" charset="77"/>
              </a:defRPr>
            </a:lvl1pPr>
          </a:lstStyle>
          <a:p>
            <a:r>
              <a:rPr lang="en-US"/>
              <a:t>Group Name / DOC ID / Month XX, 2018 / © 2018 IBM Corporation</a:t>
            </a:r>
            <a:endParaRPr lang="en-US" dirty="0"/>
          </a:p>
        </p:txBody>
      </p:sp>
      <p:sp>
        <p:nvSpPr>
          <p:cNvPr id="8" name="Slide Number Placeholder 7"/>
          <p:cNvSpPr>
            <a:spLocks noGrp="1"/>
          </p:cNvSpPr>
          <p:nvPr>
            <p:ph type="sldNum" sz="quarter" idx="4"/>
          </p:nvPr>
        </p:nvSpPr>
        <p:spPr>
          <a:xfrm>
            <a:off x="9448800" y="6383868"/>
            <a:ext cx="2438309" cy="222249"/>
          </a:xfrm>
          <a:prstGeom prst="rect">
            <a:avLst/>
          </a:prstGeom>
        </p:spPr>
        <p:txBody>
          <a:bodyPr vert="horz" lIns="0" tIns="0" rIns="0" bIns="0" rtlCol="0" anchor="ctr"/>
          <a:lstStyle>
            <a:lvl1pPr algn="r">
              <a:defRPr sz="800" b="0" i="0">
                <a:solidFill>
                  <a:schemeClr val="tx1"/>
                </a:solidFill>
                <a:latin typeface="IBM Plex Sans Light" panose="020B0403050000000000" pitchFamily="34" charset="77"/>
              </a:defRPr>
            </a:lvl1pPr>
          </a:lstStyle>
          <a:p>
            <a:fld id="{59395FB3-9C97-154F-86B2-7E381B951268}" type="slidenum">
              <a:rPr lang="en-US" smtClean="0"/>
              <a:pPr/>
              <a:t>‹#›</a:t>
            </a:fld>
            <a:endParaRPr lang="en-US" dirty="0"/>
          </a:p>
        </p:txBody>
      </p:sp>
      <p:grpSp>
        <p:nvGrpSpPr>
          <p:cNvPr id="59" name="Group 58"/>
          <p:cNvGrpSpPr/>
          <p:nvPr userDrawn="1"/>
        </p:nvGrpSpPr>
        <p:grpSpPr>
          <a:xfrm>
            <a:off x="-146307" y="-147320"/>
            <a:ext cx="12485627" cy="715264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14194497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hf hdr="0" dt="0"/>
  <p:txStyles>
    <p:titleStyle>
      <a:lvl1pPr algn="l" rtl="0" eaLnBrk="1" fontAlgn="base" hangingPunct="1">
        <a:lnSpc>
          <a:spcPts val="3733"/>
        </a:lnSpc>
        <a:spcBef>
          <a:spcPct val="0"/>
        </a:spcBef>
        <a:spcAft>
          <a:spcPts val="2400"/>
        </a:spcAft>
        <a:defRPr sz="3200" b="0" i="0">
          <a:solidFill>
            <a:schemeClr val="tx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960">
          <a:solidFill>
            <a:srgbClr val="191919"/>
          </a:solidFill>
          <a:latin typeface="HelvNeue Light for IBM" pitchFamily="34" charset="0"/>
        </a:defRPr>
      </a:lvl2pPr>
      <a:lvl3pPr algn="l" rtl="0" eaLnBrk="1" fontAlgn="base" hangingPunct="1">
        <a:lnSpc>
          <a:spcPct val="90000"/>
        </a:lnSpc>
        <a:spcBef>
          <a:spcPct val="0"/>
        </a:spcBef>
        <a:spcAft>
          <a:spcPct val="0"/>
        </a:spcAft>
        <a:defRPr sz="2960">
          <a:solidFill>
            <a:srgbClr val="191919"/>
          </a:solidFill>
          <a:latin typeface="HelvNeue Light for IBM" pitchFamily="34" charset="0"/>
        </a:defRPr>
      </a:lvl3pPr>
      <a:lvl4pPr algn="l" rtl="0" eaLnBrk="1" fontAlgn="base" hangingPunct="1">
        <a:lnSpc>
          <a:spcPct val="90000"/>
        </a:lnSpc>
        <a:spcBef>
          <a:spcPct val="0"/>
        </a:spcBef>
        <a:spcAft>
          <a:spcPct val="0"/>
        </a:spcAft>
        <a:defRPr sz="2960">
          <a:solidFill>
            <a:srgbClr val="191919"/>
          </a:solidFill>
          <a:latin typeface="HelvNeue Light for IBM" pitchFamily="34" charset="0"/>
        </a:defRPr>
      </a:lvl4pPr>
      <a:lvl5pPr algn="l" rtl="0" eaLnBrk="1" fontAlgn="base" hangingPunct="1">
        <a:lnSpc>
          <a:spcPct val="90000"/>
        </a:lnSpc>
        <a:spcBef>
          <a:spcPct val="0"/>
        </a:spcBef>
        <a:spcAft>
          <a:spcPct val="0"/>
        </a:spcAft>
        <a:defRPr sz="2960">
          <a:solidFill>
            <a:srgbClr val="191919"/>
          </a:solidFill>
          <a:latin typeface="HelvNeue Light for IBM" pitchFamily="34" charset="0"/>
        </a:defRPr>
      </a:lvl5pPr>
      <a:lvl6pPr marL="483407" algn="l" rtl="0" eaLnBrk="1" fontAlgn="base" hangingPunct="1">
        <a:lnSpc>
          <a:spcPct val="90000"/>
        </a:lnSpc>
        <a:spcBef>
          <a:spcPct val="0"/>
        </a:spcBef>
        <a:spcAft>
          <a:spcPct val="0"/>
        </a:spcAft>
        <a:defRPr sz="2960">
          <a:solidFill>
            <a:srgbClr val="191919"/>
          </a:solidFill>
          <a:latin typeface="HelvNeue Light for IBM" pitchFamily="34" charset="0"/>
        </a:defRPr>
      </a:lvl6pPr>
      <a:lvl7pPr marL="966816" algn="l" rtl="0" eaLnBrk="1" fontAlgn="base" hangingPunct="1">
        <a:lnSpc>
          <a:spcPct val="90000"/>
        </a:lnSpc>
        <a:spcBef>
          <a:spcPct val="0"/>
        </a:spcBef>
        <a:spcAft>
          <a:spcPct val="0"/>
        </a:spcAft>
        <a:defRPr sz="2960">
          <a:solidFill>
            <a:srgbClr val="191919"/>
          </a:solidFill>
          <a:latin typeface="HelvNeue Light for IBM" pitchFamily="34" charset="0"/>
        </a:defRPr>
      </a:lvl7pPr>
      <a:lvl8pPr marL="1450221" algn="l" rtl="0" eaLnBrk="1" fontAlgn="base" hangingPunct="1">
        <a:lnSpc>
          <a:spcPct val="90000"/>
        </a:lnSpc>
        <a:spcBef>
          <a:spcPct val="0"/>
        </a:spcBef>
        <a:spcAft>
          <a:spcPct val="0"/>
        </a:spcAft>
        <a:defRPr sz="2960">
          <a:solidFill>
            <a:srgbClr val="191919"/>
          </a:solidFill>
          <a:latin typeface="HelvNeue Light for IBM" pitchFamily="34" charset="0"/>
        </a:defRPr>
      </a:lvl8pPr>
      <a:lvl9pPr marL="1933629" algn="l" rtl="0" eaLnBrk="1" fontAlgn="base" hangingPunct="1">
        <a:lnSpc>
          <a:spcPct val="90000"/>
        </a:lnSpc>
        <a:spcBef>
          <a:spcPct val="0"/>
        </a:spcBef>
        <a:spcAft>
          <a:spcPct val="0"/>
        </a:spcAft>
        <a:defRPr sz="2960">
          <a:solidFill>
            <a:srgbClr val="191919"/>
          </a:solidFill>
          <a:latin typeface="HelvNeue Light for IBM" pitchFamily="34" charset="0"/>
        </a:defRPr>
      </a:lvl9pPr>
    </p:titleStyle>
    <p:body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tx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tx1"/>
        </a:buClr>
        <a:buSzPct val="100000"/>
        <a:buFont typeface=".AppleSystemUIFont" charset="-120"/>
        <a:buChar char="–"/>
        <a:tabLst/>
        <a:defRPr sz="1600">
          <a:solidFill>
            <a:schemeClr val="tx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tx1"/>
        </a:buClr>
        <a:buSzPct val="100000"/>
        <a:buFont typeface="Arial" panose="020B0604020202020204" pitchFamily="34" charset="0"/>
        <a:buChar char="•"/>
        <a:tabLst/>
        <a:defRPr sz="1600">
          <a:solidFill>
            <a:schemeClr val="tx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tx1"/>
        </a:buClr>
        <a:buSzPct val="100000"/>
        <a:buFont typeface=".AppleSystemUIFont" charset="-120"/>
        <a:buChar char="–"/>
        <a:tabLst/>
        <a:defRPr sz="1600" baseline="0">
          <a:solidFill>
            <a:schemeClr val="tx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tx1"/>
        </a:buClr>
        <a:buFont typeface=".AppleSystemUIFont" charset="-120"/>
        <a:buChar char="»"/>
        <a:tabLst/>
        <a:defRPr sz="1600">
          <a:solidFill>
            <a:schemeClr val="tx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p:bodyStyle>
    <p:otherStyle>
      <a:defPPr>
        <a:defRPr lang="en-US"/>
      </a:defPPr>
      <a:lvl1pPr marL="0" algn="l" defTabSz="966816" rtl="0" eaLnBrk="1" latinLnBrk="0" hangingPunct="1">
        <a:defRPr sz="1904" kern="1200">
          <a:solidFill>
            <a:schemeClr val="tx1"/>
          </a:solidFill>
          <a:latin typeface="+mn-lt"/>
          <a:ea typeface="+mn-ea"/>
          <a:cs typeface="+mn-cs"/>
        </a:defRPr>
      </a:lvl1pPr>
      <a:lvl2pPr marL="483407" algn="l" defTabSz="966816" rtl="0" eaLnBrk="1" latinLnBrk="0" hangingPunct="1">
        <a:defRPr sz="1904" kern="1200">
          <a:solidFill>
            <a:schemeClr val="tx1"/>
          </a:solidFill>
          <a:latin typeface="+mn-lt"/>
          <a:ea typeface="+mn-ea"/>
          <a:cs typeface="+mn-cs"/>
        </a:defRPr>
      </a:lvl2pPr>
      <a:lvl3pPr marL="966816" algn="l" defTabSz="966816" rtl="0" eaLnBrk="1" latinLnBrk="0" hangingPunct="1">
        <a:defRPr sz="1904" kern="1200">
          <a:solidFill>
            <a:schemeClr val="tx1"/>
          </a:solidFill>
          <a:latin typeface="+mn-lt"/>
          <a:ea typeface="+mn-ea"/>
          <a:cs typeface="+mn-cs"/>
        </a:defRPr>
      </a:lvl3pPr>
      <a:lvl4pPr marL="1450221" algn="l" defTabSz="966816" rtl="0" eaLnBrk="1" latinLnBrk="0" hangingPunct="1">
        <a:defRPr sz="1904" kern="1200">
          <a:solidFill>
            <a:schemeClr val="tx1"/>
          </a:solidFill>
          <a:latin typeface="+mn-lt"/>
          <a:ea typeface="+mn-ea"/>
          <a:cs typeface="+mn-cs"/>
        </a:defRPr>
      </a:lvl4pPr>
      <a:lvl5pPr marL="1933629" algn="l" defTabSz="966816" rtl="0" eaLnBrk="1" latinLnBrk="0" hangingPunct="1">
        <a:defRPr sz="1904" kern="1200">
          <a:solidFill>
            <a:schemeClr val="tx1"/>
          </a:solidFill>
          <a:latin typeface="+mn-lt"/>
          <a:ea typeface="+mn-ea"/>
          <a:cs typeface="+mn-cs"/>
        </a:defRPr>
      </a:lvl5pPr>
      <a:lvl6pPr marL="2417037" algn="l" defTabSz="966816" rtl="0" eaLnBrk="1" latinLnBrk="0" hangingPunct="1">
        <a:defRPr sz="1904" kern="1200">
          <a:solidFill>
            <a:schemeClr val="tx1"/>
          </a:solidFill>
          <a:latin typeface="+mn-lt"/>
          <a:ea typeface="+mn-ea"/>
          <a:cs typeface="+mn-cs"/>
        </a:defRPr>
      </a:lvl6pPr>
      <a:lvl7pPr marL="2900443" algn="l" defTabSz="966816" rtl="0" eaLnBrk="1" latinLnBrk="0" hangingPunct="1">
        <a:defRPr sz="1904" kern="1200">
          <a:solidFill>
            <a:schemeClr val="tx1"/>
          </a:solidFill>
          <a:latin typeface="+mn-lt"/>
          <a:ea typeface="+mn-ea"/>
          <a:cs typeface="+mn-cs"/>
        </a:defRPr>
      </a:lvl7pPr>
      <a:lvl8pPr marL="3383850" algn="l" defTabSz="966816" rtl="0" eaLnBrk="1" latinLnBrk="0" hangingPunct="1">
        <a:defRPr sz="1904" kern="1200">
          <a:solidFill>
            <a:schemeClr val="tx1"/>
          </a:solidFill>
          <a:latin typeface="+mn-lt"/>
          <a:ea typeface="+mn-ea"/>
          <a:cs typeface="+mn-cs"/>
        </a:defRPr>
      </a:lvl8pPr>
      <a:lvl9pPr marL="3867258" algn="l" defTabSz="966816" rtl="0" eaLnBrk="1" latinLnBrk="0" hangingPunct="1">
        <a:defRPr sz="19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p15:clr>
            <a:srgbClr val="F26B43"/>
          </p15:clr>
        </p15:guide>
        <p15:guide id="2" pos="144">
          <p15:clr>
            <a:srgbClr val="F26B43"/>
          </p15:clr>
        </p15:guide>
        <p15:guide id="3" pos="5616">
          <p15:clr>
            <a:srgbClr val="F26B43"/>
          </p15:clr>
        </p15:guide>
        <p15:guide id="4" orient="horz" pos="2832">
          <p15:clr>
            <a:srgbClr val="F26B43"/>
          </p15:clr>
        </p15:guide>
        <p15:guide id="5" orient="horz" pos="3088">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p15:clr>
            <a:srgbClr val="F26B43"/>
          </p15:clr>
        </p15:guide>
        <p15:guide id="17" orient="horz" pos="812">
          <p15:clr>
            <a:srgbClr val="F26B43"/>
          </p15:clr>
        </p15:guide>
        <p15:guide id="18" orient="horz" pos="1620">
          <p15:clr>
            <a:srgbClr val="F26B43"/>
          </p15:clr>
        </p15:guide>
        <p15:guide id="19" orient="horz" pos="1216">
          <p15:clr>
            <a:srgbClr val="F26B43"/>
          </p15:clr>
        </p15:guide>
        <p15:guide id="20" orient="horz" pos="2022">
          <p15:clr>
            <a:srgbClr val="F26B43"/>
          </p15:clr>
        </p15:guide>
        <p15:guide id="21" orient="horz" pos="242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4" name="Title Placeholder 3"/>
          <p:cNvSpPr>
            <a:spLocks noGrp="1"/>
          </p:cNvSpPr>
          <p:nvPr>
            <p:ph type="title"/>
          </p:nvPr>
        </p:nvSpPr>
        <p:spPr>
          <a:xfrm>
            <a:off x="280416" y="234040"/>
            <a:ext cx="5522976" cy="5726176"/>
          </a:xfrm>
          <a:prstGeom prst="rect">
            <a:avLst/>
          </a:prstGeom>
        </p:spPr>
        <p:txBody>
          <a:bodyPr vert="horz" lIns="0" tIns="0" rIns="0" bIns="0" rtlCol="0" anchor="t">
            <a:noAutofit/>
          </a:bodyPr>
          <a:lstStyle/>
          <a:p>
            <a:r>
              <a:rPr lang="en-US" dirty="0"/>
              <a:t>Click to edit Master title style</a:t>
            </a:r>
          </a:p>
        </p:txBody>
      </p:sp>
      <p:sp>
        <p:nvSpPr>
          <p:cNvPr id="5" name="Text Placeholder 4"/>
          <p:cNvSpPr>
            <a:spLocks noGrp="1"/>
          </p:cNvSpPr>
          <p:nvPr>
            <p:ph type="body" idx="1"/>
          </p:nvPr>
        </p:nvSpPr>
        <p:spPr>
          <a:xfrm>
            <a:off x="6388608" y="268224"/>
            <a:ext cx="5498592" cy="5726176"/>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6"/>
          <p:cNvSpPr>
            <a:spLocks noGrp="1"/>
          </p:cNvSpPr>
          <p:nvPr>
            <p:ph type="ftr" sz="quarter" idx="3"/>
          </p:nvPr>
        </p:nvSpPr>
        <p:spPr>
          <a:xfrm>
            <a:off x="304888" y="6383868"/>
            <a:ext cx="5486312" cy="222249"/>
          </a:xfrm>
          <a:prstGeom prst="rect">
            <a:avLst/>
          </a:prstGeom>
        </p:spPr>
        <p:txBody>
          <a:bodyPr vert="horz" lIns="0" tIns="0" rIns="0" bIns="0" rtlCol="0" anchor="ctr"/>
          <a:lstStyle>
            <a:lvl1pPr marL="0" marR="0" indent="0" algn="l" defTabSz="914621" rtl="0" eaLnBrk="1" fontAlgn="auto" latinLnBrk="0" hangingPunct="1">
              <a:lnSpc>
                <a:spcPct val="100000"/>
              </a:lnSpc>
              <a:spcBef>
                <a:spcPts val="0"/>
              </a:spcBef>
              <a:spcAft>
                <a:spcPts val="0"/>
              </a:spcAft>
              <a:buClrTx/>
              <a:buSzTx/>
              <a:buFontTx/>
              <a:buNone/>
              <a:tabLst/>
              <a:defRPr sz="800">
                <a:solidFill>
                  <a:schemeClr val="bg1"/>
                </a:solidFill>
              </a:defRPr>
            </a:lvl1pPr>
          </a:lstStyle>
          <a:p>
            <a:r>
              <a:rPr lang="en-US"/>
              <a:t>Group Name / DOC ID / Month XX, 2018 / © 2018 IBM Corporation</a:t>
            </a:r>
            <a:endParaRPr lang="en-US" dirty="0"/>
          </a:p>
        </p:txBody>
      </p:sp>
      <p:sp>
        <p:nvSpPr>
          <p:cNvPr id="8" name="Slide Number Placeholder 7"/>
          <p:cNvSpPr>
            <a:spLocks noGrp="1"/>
          </p:cNvSpPr>
          <p:nvPr>
            <p:ph type="sldNum" sz="quarter" idx="4"/>
          </p:nvPr>
        </p:nvSpPr>
        <p:spPr>
          <a:xfrm>
            <a:off x="9448800" y="6383868"/>
            <a:ext cx="2438309" cy="222249"/>
          </a:xfrm>
          <a:prstGeom prst="rect">
            <a:avLst/>
          </a:prstGeom>
        </p:spPr>
        <p:txBody>
          <a:bodyPr vert="horz" lIns="0" tIns="0" rIns="0" bIns="0" rtlCol="0" anchor="ctr"/>
          <a:lstStyle>
            <a:lvl1pPr algn="r">
              <a:defRPr sz="800">
                <a:solidFill>
                  <a:schemeClr val="bg1"/>
                </a:solidFill>
              </a:defRPr>
            </a:lvl1pPr>
          </a:lstStyle>
          <a:p>
            <a:fld id="{59395FB3-9C97-154F-86B2-7E381B951268}" type="slidenum">
              <a:rPr lang="en-US" smtClean="0"/>
              <a:pPr/>
              <a:t>‹#›</a:t>
            </a:fld>
            <a:endParaRPr lang="en-US" dirty="0"/>
          </a:p>
        </p:txBody>
      </p:sp>
      <p:grpSp>
        <p:nvGrpSpPr>
          <p:cNvPr id="59" name="Group 58"/>
          <p:cNvGrpSpPr/>
          <p:nvPr userDrawn="1"/>
        </p:nvGrpSpPr>
        <p:grpSpPr>
          <a:xfrm>
            <a:off x="-146307" y="-147320"/>
            <a:ext cx="12485627" cy="715264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666335187"/>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713" r:id="rId20"/>
    <p:sldLayoutId id="2147483714" r:id="rId21"/>
    <p:sldLayoutId id="2147483715" r:id="rId22"/>
    <p:sldLayoutId id="2147483716" r:id="rId23"/>
    <p:sldLayoutId id="2147483717" r:id="rId24"/>
    <p:sldLayoutId id="2147483718" r:id="rId25"/>
    <p:sldLayoutId id="2147483719" r:id="rId26"/>
    <p:sldLayoutId id="2147483720" r:id="rId27"/>
    <p:sldLayoutId id="2147483721" r:id="rId28"/>
    <p:sldLayoutId id="2147483722" r:id="rId29"/>
    <p:sldLayoutId id="2147483723" r:id="rId30"/>
    <p:sldLayoutId id="2147483724" r:id="rId31"/>
    <p:sldLayoutId id="2147483725" r:id="rId32"/>
    <p:sldLayoutId id="2147483726" r:id="rId33"/>
    <p:sldLayoutId id="2147483727" r:id="rId34"/>
    <p:sldLayoutId id="2147483728" r:id="rId35"/>
  </p:sldLayoutIdLst>
  <p:hf hdr="0" dt="0"/>
  <p:txStyles>
    <p:titleStyle>
      <a:lvl1pPr algn="l" rtl="0" eaLnBrk="1" fontAlgn="base" hangingPunct="1">
        <a:lnSpc>
          <a:spcPts val="3733"/>
        </a:lnSpc>
        <a:spcBef>
          <a:spcPct val="0"/>
        </a:spcBef>
        <a:spcAft>
          <a:spcPts val="2400"/>
        </a:spcAft>
        <a:defRPr sz="3200" b="0" i="0">
          <a:solidFill>
            <a:schemeClr val="bg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960">
          <a:solidFill>
            <a:srgbClr val="191919"/>
          </a:solidFill>
          <a:latin typeface="HelvNeue Light for IBM" pitchFamily="34" charset="0"/>
        </a:defRPr>
      </a:lvl2pPr>
      <a:lvl3pPr algn="l" rtl="0" eaLnBrk="1" fontAlgn="base" hangingPunct="1">
        <a:lnSpc>
          <a:spcPct val="90000"/>
        </a:lnSpc>
        <a:spcBef>
          <a:spcPct val="0"/>
        </a:spcBef>
        <a:spcAft>
          <a:spcPct val="0"/>
        </a:spcAft>
        <a:defRPr sz="2960">
          <a:solidFill>
            <a:srgbClr val="191919"/>
          </a:solidFill>
          <a:latin typeface="HelvNeue Light for IBM" pitchFamily="34" charset="0"/>
        </a:defRPr>
      </a:lvl3pPr>
      <a:lvl4pPr algn="l" rtl="0" eaLnBrk="1" fontAlgn="base" hangingPunct="1">
        <a:lnSpc>
          <a:spcPct val="90000"/>
        </a:lnSpc>
        <a:spcBef>
          <a:spcPct val="0"/>
        </a:spcBef>
        <a:spcAft>
          <a:spcPct val="0"/>
        </a:spcAft>
        <a:defRPr sz="2960">
          <a:solidFill>
            <a:srgbClr val="191919"/>
          </a:solidFill>
          <a:latin typeface="HelvNeue Light for IBM" pitchFamily="34" charset="0"/>
        </a:defRPr>
      </a:lvl4pPr>
      <a:lvl5pPr algn="l" rtl="0" eaLnBrk="1" fontAlgn="base" hangingPunct="1">
        <a:lnSpc>
          <a:spcPct val="90000"/>
        </a:lnSpc>
        <a:spcBef>
          <a:spcPct val="0"/>
        </a:spcBef>
        <a:spcAft>
          <a:spcPct val="0"/>
        </a:spcAft>
        <a:defRPr sz="2960">
          <a:solidFill>
            <a:srgbClr val="191919"/>
          </a:solidFill>
          <a:latin typeface="HelvNeue Light for IBM" pitchFamily="34" charset="0"/>
        </a:defRPr>
      </a:lvl5pPr>
      <a:lvl6pPr marL="483407" algn="l" rtl="0" eaLnBrk="1" fontAlgn="base" hangingPunct="1">
        <a:lnSpc>
          <a:spcPct val="90000"/>
        </a:lnSpc>
        <a:spcBef>
          <a:spcPct val="0"/>
        </a:spcBef>
        <a:spcAft>
          <a:spcPct val="0"/>
        </a:spcAft>
        <a:defRPr sz="2960">
          <a:solidFill>
            <a:srgbClr val="191919"/>
          </a:solidFill>
          <a:latin typeface="HelvNeue Light for IBM" pitchFamily="34" charset="0"/>
        </a:defRPr>
      </a:lvl6pPr>
      <a:lvl7pPr marL="966816" algn="l" rtl="0" eaLnBrk="1" fontAlgn="base" hangingPunct="1">
        <a:lnSpc>
          <a:spcPct val="90000"/>
        </a:lnSpc>
        <a:spcBef>
          <a:spcPct val="0"/>
        </a:spcBef>
        <a:spcAft>
          <a:spcPct val="0"/>
        </a:spcAft>
        <a:defRPr sz="2960">
          <a:solidFill>
            <a:srgbClr val="191919"/>
          </a:solidFill>
          <a:latin typeface="HelvNeue Light for IBM" pitchFamily="34" charset="0"/>
        </a:defRPr>
      </a:lvl7pPr>
      <a:lvl8pPr marL="1450221" algn="l" rtl="0" eaLnBrk="1" fontAlgn="base" hangingPunct="1">
        <a:lnSpc>
          <a:spcPct val="90000"/>
        </a:lnSpc>
        <a:spcBef>
          <a:spcPct val="0"/>
        </a:spcBef>
        <a:spcAft>
          <a:spcPct val="0"/>
        </a:spcAft>
        <a:defRPr sz="2960">
          <a:solidFill>
            <a:srgbClr val="191919"/>
          </a:solidFill>
          <a:latin typeface="HelvNeue Light for IBM" pitchFamily="34" charset="0"/>
        </a:defRPr>
      </a:lvl8pPr>
      <a:lvl9pPr marL="1933629" algn="l" rtl="0" eaLnBrk="1" fontAlgn="base" hangingPunct="1">
        <a:lnSpc>
          <a:spcPct val="90000"/>
        </a:lnSpc>
        <a:spcBef>
          <a:spcPct val="0"/>
        </a:spcBef>
        <a:spcAft>
          <a:spcPct val="0"/>
        </a:spcAft>
        <a:defRPr sz="2960">
          <a:solidFill>
            <a:srgbClr val="191919"/>
          </a:solidFill>
          <a:latin typeface="HelvNeue Light for IBM" pitchFamily="34" charset="0"/>
        </a:defRPr>
      </a:lvl9pPr>
    </p:titleStyle>
    <p:body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bg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bg1"/>
        </a:buClr>
        <a:buSzPct val="100000"/>
        <a:buFont typeface=".AppleSystemUIFont" charset="-120"/>
        <a:buChar char="–"/>
        <a:tabLst/>
        <a:defRPr sz="1600">
          <a:solidFill>
            <a:schemeClr val="bg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bg1"/>
        </a:buClr>
        <a:buSzPct val="100000"/>
        <a:buFont typeface="Arial" panose="020B0604020202020204" pitchFamily="34" charset="0"/>
        <a:buChar char="•"/>
        <a:tabLst/>
        <a:defRPr sz="1600">
          <a:solidFill>
            <a:schemeClr val="bg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bg1"/>
        </a:buClr>
        <a:buSzPct val="100000"/>
        <a:buFont typeface=".AppleSystemUIFont" charset="-120"/>
        <a:buChar char="–"/>
        <a:tabLst/>
        <a:defRPr sz="1600" baseline="0">
          <a:solidFill>
            <a:schemeClr val="bg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bg1"/>
        </a:buClr>
        <a:buFont typeface=".AppleSystemUIFont" charset="-120"/>
        <a:buChar char="»"/>
        <a:tabLst/>
        <a:defRPr sz="1600">
          <a:solidFill>
            <a:schemeClr val="bg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p:bodyStyle>
    <p:otherStyle>
      <a:defPPr>
        <a:defRPr lang="en-US"/>
      </a:defPPr>
      <a:lvl1pPr marL="0" algn="l" defTabSz="966816" rtl="0" eaLnBrk="1" latinLnBrk="0" hangingPunct="1">
        <a:defRPr sz="1904" kern="1200">
          <a:solidFill>
            <a:schemeClr val="tx1"/>
          </a:solidFill>
          <a:latin typeface="+mn-lt"/>
          <a:ea typeface="+mn-ea"/>
          <a:cs typeface="+mn-cs"/>
        </a:defRPr>
      </a:lvl1pPr>
      <a:lvl2pPr marL="483407" algn="l" defTabSz="966816" rtl="0" eaLnBrk="1" latinLnBrk="0" hangingPunct="1">
        <a:defRPr sz="1904" kern="1200">
          <a:solidFill>
            <a:schemeClr val="tx1"/>
          </a:solidFill>
          <a:latin typeface="+mn-lt"/>
          <a:ea typeface="+mn-ea"/>
          <a:cs typeface="+mn-cs"/>
        </a:defRPr>
      </a:lvl2pPr>
      <a:lvl3pPr marL="966816" algn="l" defTabSz="966816" rtl="0" eaLnBrk="1" latinLnBrk="0" hangingPunct="1">
        <a:defRPr sz="1904" kern="1200">
          <a:solidFill>
            <a:schemeClr val="tx1"/>
          </a:solidFill>
          <a:latin typeface="+mn-lt"/>
          <a:ea typeface="+mn-ea"/>
          <a:cs typeface="+mn-cs"/>
        </a:defRPr>
      </a:lvl3pPr>
      <a:lvl4pPr marL="1450221" algn="l" defTabSz="966816" rtl="0" eaLnBrk="1" latinLnBrk="0" hangingPunct="1">
        <a:defRPr sz="1904" kern="1200">
          <a:solidFill>
            <a:schemeClr val="tx1"/>
          </a:solidFill>
          <a:latin typeface="+mn-lt"/>
          <a:ea typeface="+mn-ea"/>
          <a:cs typeface="+mn-cs"/>
        </a:defRPr>
      </a:lvl4pPr>
      <a:lvl5pPr marL="1933629" algn="l" defTabSz="966816" rtl="0" eaLnBrk="1" latinLnBrk="0" hangingPunct="1">
        <a:defRPr sz="1904" kern="1200">
          <a:solidFill>
            <a:schemeClr val="tx1"/>
          </a:solidFill>
          <a:latin typeface="+mn-lt"/>
          <a:ea typeface="+mn-ea"/>
          <a:cs typeface="+mn-cs"/>
        </a:defRPr>
      </a:lvl5pPr>
      <a:lvl6pPr marL="2417037" algn="l" defTabSz="966816" rtl="0" eaLnBrk="1" latinLnBrk="0" hangingPunct="1">
        <a:defRPr sz="1904" kern="1200">
          <a:solidFill>
            <a:schemeClr val="tx1"/>
          </a:solidFill>
          <a:latin typeface="+mn-lt"/>
          <a:ea typeface="+mn-ea"/>
          <a:cs typeface="+mn-cs"/>
        </a:defRPr>
      </a:lvl6pPr>
      <a:lvl7pPr marL="2900443" algn="l" defTabSz="966816" rtl="0" eaLnBrk="1" latinLnBrk="0" hangingPunct="1">
        <a:defRPr sz="1904" kern="1200">
          <a:solidFill>
            <a:schemeClr val="tx1"/>
          </a:solidFill>
          <a:latin typeface="+mn-lt"/>
          <a:ea typeface="+mn-ea"/>
          <a:cs typeface="+mn-cs"/>
        </a:defRPr>
      </a:lvl7pPr>
      <a:lvl8pPr marL="3383850" algn="l" defTabSz="966816" rtl="0" eaLnBrk="1" latinLnBrk="0" hangingPunct="1">
        <a:defRPr sz="1904" kern="1200">
          <a:solidFill>
            <a:schemeClr val="tx1"/>
          </a:solidFill>
          <a:latin typeface="+mn-lt"/>
          <a:ea typeface="+mn-ea"/>
          <a:cs typeface="+mn-cs"/>
        </a:defRPr>
      </a:lvl8pPr>
      <a:lvl9pPr marL="3867258" algn="l" defTabSz="966816" rtl="0" eaLnBrk="1" latinLnBrk="0" hangingPunct="1">
        <a:defRPr sz="190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p15:clr>
            <a:srgbClr val="F26B43"/>
          </p15:clr>
        </p15:guide>
        <p15:guide id="2" pos="144">
          <p15:clr>
            <a:srgbClr val="F26B43"/>
          </p15:clr>
        </p15:guide>
        <p15:guide id="3" pos="5616">
          <p15:clr>
            <a:srgbClr val="F26B43"/>
          </p15:clr>
        </p15:guide>
        <p15:guide id="4" orient="horz" pos="2832">
          <p15:clr>
            <a:srgbClr val="F26B43"/>
          </p15:clr>
        </p15:guide>
        <p15:guide id="5" orient="horz" pos="3088">
          <p15:clr>
            <a:srgbClr val="F26B43"/>
          </p15:clr>
        </p15:guide>
        <p15:guide id="6" pos="2880">
          <p15:clr>
            <a:srgbClr val="F26B43"/>
          </p15:clr>
        </p15:guide>
        <p15:guide id="7" pos="2736">
          <p15:clr>
            <a:srgbClr val="F26B43"/>
          </p15:clr>
        </p15:guide>
        <p15:guide id="8" pos="1440">
          <p15:clr>
            <a:srgbClr val="F26B43"/>
          </p15:clr>
        </p15:guide>
        <p15:guide id="9" pos="3024">
          <p15:clr>
            <a:srgbClr val="F26B43"/>
          </p15:clr>
        </p15:guide>
        <p15:guide id="10" pos="1296">
          <p15:clr>
            <a:srgbClr val="F26B43"/>
          </p15:clr>
        </p15:guide>
        <p15:guide id="11" pos="1584">
          <p15:clr>
            <a:srgbClr val="F26B43"/>
          </p15:clr>
        </p15:guide>
        <p15:guide id="12" pos="4320">
          <p15:clr>
            <a:srgbClr val="F26B43"/>
          </p15:clr>
        </p15:guide>
        <p15:guide id="13" pos="4176">
          <p15:clr>
            <a:srgbClr val="F26B43"/>
          </p15:clr>
        </p15:guide>
        <p15:guide id="14" pos="4464">
          <p15:clr>
            <a:srgbClr val="F26B43"/>
          </p15:clr>
        </p15:guide>
        <p15:guide id="15" orient="horz" pos="412">
          <p15:clr>
            <a:srgbClr val="F26B43"/>
          </p15:clr>
        </p15:guide>
        <p15:guide id="17" orient="horz" pos="812">
          <p15:clr>
            <a:srgbClr val="F26B43"/>
          </p15:clr>
        </p15:guide>
        <p15:guide id="18" orient="horz" pos="1620">
          <p15:clr>
            <a:srgbClr val="F26B43"/>
          </p15:clr>
        </p15:guide>
        <p15:guide id="19" orient="horz" pos="1216">
          <p15:clr>
            <a:srgbClr val="F26B43"/>
          </p15:clr>
        </p15:guide>
        <p15:guide id="20" orient="horz" pos="2022">
          <p15:clr>
            <a:srgbClr val="F26B43"/>
          </p15:clr>
        </p15:guide>
        <p15:guide id="21" orient="horz" pos="242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17.xml"/><Relationship Id="rId4" Type="http://schemas.openxmlformats.org/officeDocument/2006/relationships/hyperlink" Target="https://kubernetes.io/docs/concepts/extend-kubernetes/extend-cluster/"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www.github.com/opencontainers/image-spec" TargetMode="External"/><Relationship Id="rId3" Type="http://schemas.openxmlformats.org/officeDocument/2006/relationships/hyperlink" Target="https://docs.docker.com/engine/" TargetMode="External"/><Relationship Id="rId7" Type="http://schemas.openxmlformats.org/officeDocument/2006/relationships/hyperlink" Target="http://www.github.com/opencontainers/runtime-spec" TargetMode="External"/><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hyperlink" Target="https://github.com/kubernetes/community/blob/master/contributors/devel/sig-node/container-runtime-interface.md" TargetMode="External"/><Relationship Id="rId5" Type="http://schemas.openxmlformats.org/officeDocument/2006/relationships/hyperlink" Target="https://cri-o.io/#what-is-cri-o" TargetMode="External"/><Relationship Id="rId10" Type="http://schemas.openxmlformats.org/officeDocument/2006/relationships/image" Target="../media/image8.tiff"/><Relationship Id="rId4" Type="http://schemas.openxmlformats.org/officeDocument/2006/relationships/hyperlink" Target="https://containerd.io/docs/" TargetMode="External"/><Relationship Id="rId9"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10.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kubernetes.io/blog/2018/07/20/the-history-of-kubernetes-the-community-behind-it/" TargetMode="External"/><Relationship Id="rId7" Type="http://schemas.openxmlformats.org/officeDocument/2006/relationships/hyperlink" Target="https://en.wikipedia.org/wiki/Cloud_Native_Computing_Foundation"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hyperlink" Target="https://en.wikipedia.org/wiki/Helmsman" TargetMode="External"/><Relationship Id="rId5" Type="http://schemas.openxmlformats.org/officeDocument/2006/relationships/hyperlink" Target="https://en.wiktionary.org/wiki/%CE%BA%CF%85%CE%B2%CE%B5%CF%81%CE%BD%CE%AE%CF%84%CE%B7%CF%82" TargetMode="Externa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hyperlink" Target="https://etcd.io/docs/"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 Id="rId5" Type="http://schemas.openxmlformats.org/officeDocument/2006/relationships/hyperlink" Target="https://kubernetes.io/docs/concepts/overview/components/" TargetMode="External"/><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hyperlink" Target="https://kubernetes.io/docs/concepts/overview/kubernetes-api"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hyperlink" Target="https://kubernetes.io/docs/concepts/overview/kubernetes-api/#api-groups"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kubernetes.io/docs/reference/#api-reference"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221FE-5D8B-404D-805F-6C832C0CAA74}"/>
              </a:ext>
            </a:extLst>
          </p:cNvPr>
          <p:cNvSpPr>
            <a:spLocks noGrp="1"/>
          </p:cNvSpPr>
          <p:nvPr>
            <p:ph type="title"/>
          </p:nvPr>
        </p:nvSpPr>
        <p:spPr>
          <a:xfrm>
            <a:off x="280416" y="265102"/>
            <a:ext cx="8379490" cy="5741081"/>
          </a:xfrm>
        </p:spPr>
        <p:txBody>
          <a:bodyPr/>
          <a:lstStyle/>
          <a:p>
            <a:r>
              <a:rPr lang="en-US"/>
              <a:t>Introduction to Kubernetes</a:t>
            </a:r>
            <a:br>
              <a:rPr lang="en-US" dirty="0"/>
            </a:br>
            <a:br>
              <a:rPr lang="en-US" dirty="0"/>
            </a:br>
            <a:br>
              <a:rPr lang="en-US" dirty="0"/>
            </a:br>
            <a:endParaRPr lang="en-US" dirty="0">
              <a:solidFill>
                <a:schemeClr val="bg1"/>
              </a:solidFill>
            </a:endParaRPr>
          </a:p>
        </p:txBody>
      </p:sp>
    </p:spTree>
    <p:extLst>
      <p:ext uri="{BB962C8B-B14F-4D97-AF65-F5344CB8AC3E}">
        <p14:creationId xmlns:p14="http://schemas.microsoft.com/office/powerpoint/2010/main" val="1251485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069448C-2A9F-724E-BE45-2FDA384FB55D}"/>
              </a:ext>
            </a:extLst>
          </p:cNvPr>
          <p:cNvSpPr>
            <a:spLocks noGrp="1"/>
          </p:cNvSpPr>
          <p:nvPr>
            <p:ph type="title"/>
          </p:nvPr>
        </p:nvSpPr>
        <p:spPr>
          <a:xfrm>
            <a:off x="280415" y="234040"/>
            <a:ext cx="11588856" cy="653466"/>
          </a:xfrm>
        </p:spPr>
        <p:txBody>
          <a:bodyPr/>
          <a:lstStyle/>
          <a:p>
            <a:r>
              <a:rPr lang="en-US" dirty="0"/>
              <a:t>Extending Kubernetes</a:t>
            </a:r>
            <a:endParaRPr lang="en-US" i="1" dirty="0"/>
          </a:p>
        </p:txBody>
      </p:sp>
      <p:sp>
        <p:nvSpPr>
          <p:cNvPr id="9" name="TextBox 8">
            <a:extLst>
              <a:ext uri="{FF2B5EF4-FFF2-40B4-BE49-F238E27FC236}">
                <a16:creationId xmlns:a16="http://schemas.microsoft.com/office/drawing/2014/main" id="{28E924E3-5F90-3A4D-A741-F5D206DF415D}"/>
              </a:ext>
            </a:extLst>
          </p:cNvPr>
          <p:cNvSpPr txBox="1"/>
          <p:nvPr/>
        </p:nvSpPr>
        <p:spPr>
          <a:xfrm>
            <a:off x="322729" y="887506"/>
            <a:ext cx="7762448" cy="4607159"/>
          </a:xfrm>
          <a:prstGeom prst="rect">
            <a:avLst/>
          </a:prstGeom>
          <a:noFill/>
        </p:spPr>
        <p:txBody>
          <a:bodyPr wrap="square" numCol="1" rtlCol="0">
            <a:spAutoFit/>
          </a:bodyPr>
          <a:lstStyle/>
          <a:p>
            <a:pPr>
              <a:lnSpc>
                <a:spcPts val="1600"/>
              </a:lnSpc>
              <a:spcAft>
                <a:spcPts val="200"/>
              </a:spcAft>
            </a:pPr>
            <a:r>
              <a:rPr lang="en-US" sz="1600" dirty="0">
                <a:latin typeface="IBM Plex Sans" charset="0"/>
                <a:ea typeface="IBM Plex Sans" charset="0"/>
                <a:cs typeface="IBM Plex Sans" charset="0"/>
              </a:rPr>
              <a:t>Customization can be divided into:</a:t>
            </a:r>
          </a:p>
          <a:p>
            <a:pPr marL="285750" indent="-28575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configuration,</a:t>
            </a:r>
          </a:p>
          <a:p>
            <a:pPr marL="285750" indent="-28575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Extensions.</a:t>
            </a:r>
          </a:p>
          <a:p>
            <a:pPr marL="285750" indent="-285750">
              <a:lnSpc>
                <a:spcPts val="1600"/>
              </a:lnSpc>
              <a:spcAft>
                <a:spcPts val="200"/>
              </a:spcAft>
              <a:buFont typeface="Arial" panose="020B0604020202020204" pitchFamily="34" charset="0"/>
              <a:buChar char="•"/>
            </a:pPr>
            <a:endParaRPr lang="en-US" sz="1600" dirty="0">
              <a:latin typeface="IBM Plex Sans" charset="0"/>
              <a:ea typeface="IBM Plex Sans" charset="0"/>
              <a:cs typeface="IBM Plex Sans" charset="0"/>
            </a:endParaRPr>
          </a:p>
          <a:p>
            <a:pPr>
              <a:lnSpc>
                <a:spcPts val="1600"/>
              </a:lnSpc>
              <a:spcAft>
                <a:spcPts val="200"/>
              </a:spcAft>
            </a:pPr>
            <a:r>
              <a:rPr lang="en-US" sz="1600" dirty="0">
                <a:latin typeface="IBM Plex Sans" charset="0"/>
                <a:ea typeface="IBM Plex Sans" charset="0"/>
                <a:cs typeface="IBM Plex Sans" charset="0"/>
              </a:rPr>
              <a:t>You can extend the Kubernetes by using the Controller pattern or the webhook model. </a:t>
            </a:r>
          </a:p>
          <a:p>
            <a:pPr>
              <a:lnSpc>
                <a:spcPts val="1600"/>
              </a:lnSpc>
              <a:spcAft>
                <a:spcPts val="200"/>
              </a:spcAft>
            </a:pPr>
            <a:r>
              <a:rPr lang="en-US" sz="1600" dirty="0">
                <a:latin typeface="IBM Plex Sans" charset="0"/>
                <a:ea typeface="IBM Plex Sans" charset="0"/>
                <a:cs typeface="IBM Plex Sans" charset="0"/>
              </a:rPr>
              <a:t>Controllers read a “spec”, do work, and then update the “status”.</a:t>
            </a:r>
          </a:p>
          <a:p>
            <a:pPr>
              <a:lnSpc>
                <a:spcPts val="1600"/>
              </a:lnSpc>
              <a:spcAft>
                <a:spcPts val="200"/>
              </a:spcAft>
            </a:pPr>
            <a:r>
              <a:rPr lang="en-US" sz="1600" dirty="0">
                <a:latin typeface="IBM Plex Sans" charset="0"/>
                <a:ea typeface="IBM Plex Sans" charset="0"/>
                <a:cs typeface="IBM Plex Sans" charset="0"/>
              </a:rPr>
              <a:t>When Kubernetes is the client that calls out to a remote service, it is called a Webhook and the remote service is the Webhook Backend.</a:t>
            </a:r>
          </a:p>
          <a:p>
            <a:pPr>
              <a:lnSpc>
                <a:spcPts val="1600"/>
              </a:lnSpc>
              <a:spcAft>
                <a:spcPts val="200"/>
              </a:spcAft>
            </a:pPr>
            <a:endParaRPr lang="en-US" sz="1600" dirty="0">
              <a:latin typeface="IBM Plex Sans" charset="0"/>
              <a:ea typeface="IBM Plex Sans" charset="0"/>
              <a:cs typeface="IBM Plex Sans" charset="0"/>
            </a:endParaRPr>
          </a:p>
          <a:p>
            <a:pPr>
              <a:lnSpc>
                <a:spcPts val="1600"/>
              </a:lnSpc>
              <a:spcAft>
                <a:spcPts val="200"/>
              </a:spcAft>
            </a:pPr>
            <a:r>
              <a:rPr lang="en-US" sz="1600" dirty="0">
                <a:latin typeface="IBM Plex Sans" charset="0"/>
                <a:ea typeface="IBM Plex Sans" charset="0"/>
                <a:cs typeface="IBM Plex Sans" charset="0"/>
              </a:rPr>
              <a:t>Extension points:</a:t>
            </a:r>
          </a:p>
          <a:p>
            <a:pPr marL="342900" indent="-342900">
              <a:lnSpc>
                <a:spcPts val="1600"/>
              </a:lnSpc>
              <a:spcAft>
                <a:spcPts val="200"/>
              </a:spcAft>
              <a:buFont typeface="+mj-lt"/>
              <a:buAutoNum type="arabicPeriod"/>
            </a:pPr>
            <a:r>
              <a:rPr lang="en-US" sz="1600" dirty="0" err="1">
                <a:latin typeface="IBM Plex Sans" charset="0"/>
                <a:ea typeface="IBM Plex Sans" charset="0"/>
                <a:cs typeface="IBM Plex Sans" charset="0"/>
              </a:rPr>
              <a:t>Kubectl</a:t>
            </a:r>
            <a:r>
              <a:rPr lang="en-US" sz="1600" dirty="0">
                <a:latin typeface="IBM Plex Sans" charset="0"/>
                <a:ea typeface="IBM Plex Sans" charset="0"/>
                <a:cs typeface="IBM Plex Sans" charset="0"/>
              </a:rPr>
              <a:t>, </a:t>
            </a:r>
            <a:r>
              <a:rPr lang="en-US" sz="1600" dirty="0" err="1">
                <a:latin typeface="IBM Plex Sans" charset="0"/>
                <a:ea typeface="IBM Plex Sans" charset="0"/>
                <a:cs typeface="IBM Plex Sans" charset="0"/>
              </a:rPr>
              <a:t>kubectl</a:t>
            </a:r>
            <a:r>
              <a:rPr lang="en-US" sz="1600" dirty="0">
                <a:latin typeface="IBM Plex Sans" charset="0"/>
                <a:ea typeface="IBM Plex Sans" charset="0"/>
                <a:cs typeface="IBM Plex Sans" charset="0"/>
              </a:rPr>
              <a:t> plugins,</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Extensions in the </a:t>
            </a:r>
            <a:r>
              <a:rPr lang="en-US" sz="1600" dirty="0" err="1">
                <a:latin typeface="IBM Plex Sans" charset="0"/>
                <a:ea typeface="IBM Plex Sans" charset="0"/>
                <a:cs typeface="IBM Plex Sans" charset="0"/>
              </a:rPr>
              <a:t>apiserver</a:t>
            </a:r>
            <a:r>
              <a:rPr lang="en-US" sz="1600" dirty="0">
                <a:latin typeface="IBM Plex Sans" charset="0"/>
                <a:ea typeface="IBM Plex Sans" charset="0"/>
                <a:cs typeface="IBM Plex Sans" charset="0"/>
              </a:rPr>
              <a:t> allow authenticating or blocking requests, editing content and handling deletion,</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Custom Resources (CR) using </a:t>
            </a:r>
            <a:r>
              <a:rPr lang="en-US" sz="1600" dirty="0" err="1">
                <a:latin typeface="IBM Plex Sans" charset="0"/>
                <a:ea typeface="IBM Plex Sans" charset="0"/>
                <a:cs typeface="IBM Plex Sans" charset="0"/>
              </a:rPr>
              <a:t>CustomResourceDefinition</a:t>
            </a:r>
            <a:r>
              <a:rPr lang="en-US" sz="1600" dirty="0">
                <a:latin typeface="IBM Plex Sans" charset="0"/>
                <a:ea typeface="IBM Plex Sans" charset="0"/>
                <a:cs typeface="IBM Plex Sans" charset="0"/>
              </a:rPr>
              <a:t> API and Operators,</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Scheduler Extensions,</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Controllers are often used with CR,</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Node-level Network Plugins, CNI Plugins or </a:t>
            </a:r>
            <a:r>
              <a:rPr lang="en-US" sz="1600" dirty="0" err="1">
                <a:latin typeface="IBM Plex Sans" charset="0"/>
                <a:ea typeface="IBM Plex Sans" charset="0"/>
                <a:cs typeface="IBM Plex Sans" charset="0"/>
              </a:rPr>
              <a:t>Kubenet</a:t>
            </a:r>
            <a:r>
              <a:rPr lang="en-US" sz="1600" dirty="0">
                <a:latin typeface="IBM Plex Sans" charset="0"/>
                <a:ea typeface="IBM Plex Sans" charset="0"/>
                <a:cs typeface="IBM Plex Sans" charset="0"/>
              </a:rPr>
              <a:t> plugins,</a:t>
            </a:r>
          </a:p>
          <a:p>
            <a:pPr marL="342900" indent="-342900">
              <a:lnSpc>
                <a:spcPts val="1600"/>
              </a:lnSpc>
              <a:spcAft>
                <a:spcPts val="200"/>
              </a:spcAft>
              <a:buFont typeface="+mj-lt"/>
              <a:buAutoNum type="arabicPeriod"/>
            </a:pPr>
            <a:r>
              <a:rPr lang="en-US" sz="1600" dirty="0">
                <a:latin typeface="IBM Plex Sans" charset="0"/>
                <a:ea typeface="IBM Plex Sans" charset="0"/>
                <a:cs typeface="IBM Plex Sans" charset="0"/>
              </a:rPr>
              <a:t>Storage Plugins, </a:t>
            </a:r>
          </a:p>
          <a:p>
            <a:pPr>
              <a:lnSpc>
                <a:spcPts val="1600"/>
              </a:lnSpc>
              <a:spcAft>
                <a:spcPts val="200"/>
              </a:spcAft>
            </a:pPr>
            <a:endParaRPr lang="en-US" sz="1600" dirty="0">
              <a:latin typeface="IBM Plex Sans" charset="0"/>
              <a:ea typeface="IBM Plex Sans" charset="0"/>
              <a:cs typeface="IBM Plex Sans" charset="0"/>
            </a:endParaRPr>
          </a:p>
        </p:txBody>
      </p:sp>
      <p:pic>
        <p:nvPicPr>
          <p:cNvPr id="2" name="Picture 1">
            <a:extLst>
              <a:ext uri="{FF2B5EF4-FFF2-40B4-BE49-F238E27FC236}">
                <a16:creationId xmlns:a16="http://schemas.microsoft.com/office/drawing/2014/main" id="{668F9BE2-7E0E-5347-BF54-0751CDC57B17}"/>
              </a:ext>
            </a:extLst>
          </p:cNvPr>
          <p:cNvPicPr>
            <a:picLocks noChangeAspect="1"/>
          </p:cNvPicPr>
          <p:nvPr/>
        </p:nvPicPr>
        <p:blipFill>
          <a:blip r:embed="rId3"/>
          <a:stretch>
            <a:fillRect/>
          </a:stretch>
        </p:blipFill>
        <p:spPr>
          <a:xfrm>
            <a:off x="8456171" y="444874"/>
            <a:ext cx="3042106" cy="5783580"/>
          </a:xfrm>
          <a:prstGeom prst="rect">
            <a:avLst/>
          </a:prstGeom>
        </p:spPr>
      </p:pic>
      <p:sp>
        <p:nvSpPr>
          <p:cNvPr id="3" name="TextBox 2">
            <a:extLst>
              <a:ext uri="{FF2B5EF4-FFF2-40B4-BE49-F238E27FC236}">
                <a16:creationId xmlns:a16="http://schemas.microsoft.com/office/drawing/2014/main" id="{6BEE7944-84DB-2A4B-A74B-89970D2A1948}"/>
              </a:ext>
            </a:extLst>
          </p:cNvPr>
          <p:cNvSpPr txBox="1"/>
          <p:nvPr/>
        </p:nvSpPr>
        <p:spPr>
          <a:xfrm>
            <a:off x="7881137" y="6413126"/>
            <a:ext cx="4192173" cy="272254"/>
          </a:xfrm>
          <a:prstGeom prst="rect">
            <a:avLst/>
          </a:prstGeom>
          <a:noFill/>
        </p:spPr>
        <p:txBody>
          <a:bodyPr wrap="none" rtlCol="0">
            <a:spAutoFit/>
          </a:bodyPr>
          <a:lstStyle/>
          <a:p>
            <a:pPr>
              <a:lnSpc>
                <a:spcPts val="1600"/>
              </a:lnSpc>
              <a:spcAft>
                <a:spcPts val="600"/>
              </a:spcAft>
            </a:pPr>
            <a:r>
              <a:rPr lang="en-US" sz="800" dirty="0">
                <a:latin typeface="IBM Plex Sans" charset="0"/>
                <a:ea typeface="IBM Plex Sans" charset="0"/>
                <a:cs typeface="IBM Plex Sans" charset="0"/>
              </a:rPr>
              <a:t>image s</a:t>
            </a:r>
            <a:r>
              <a:rPr lang="en-US" sz="800" dirty="0">
                <a:solidFill>
                  <a:schemeClr val="tx1"/>
                </a:solidFill>
                <a:latin typeface="IBM Plex Sans" charset="0"/>
                <a:ea typeface="IBM Plex Sans" charset="0"/>
                <a:cs typeface="IBM Plex Sans" charset="0"/>
              </a:rPr>
              <a:t>ource: </a:t>
            </a:r>
            <a:r>
              <a:rPr lang="en-US" sz="800" dirty="0">
                <a:hlinkClick r:id="rId4"/>
              </a:rPr>
              <a:t>https://kubernetes.io/docs/concepts/extend-kubernetes/extend-cluster/</a:t>
            </a:r>
            <a:endParaRPr lang="en-US" sz="800"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22262545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15" y="234040"/>
            <a:ext cx="11597819" cy="635536"/>
          </a:xfrm>
        </p:spPr>
        <p:txBody>
          <a:bodyPr/>
          <a:lstStyle/>
          <a:p>
            <a:r>
              <a:rPr lang="en-US" dirty="0"/>
              <a:t>Kubernetes Container Runtime	</a:t>
            </a:r>
          </a:p>
        </p:txBody>
      </p:sp>
      <p:sp>
        <p:nvSpPr>
          <p:cNvPr id="3" name="Content Placeholder 2"/>
          <p:cNvSpPr>
            <a:spLocks noGrp="1"/>
          </p:cNvSpPr>
          <p:nvPr>
            <p:ph idx="4294967295"/>
          </p:nvPr>
        </p:nvSpPr>
        <p:spPr>
          <a:xfrm>
            <a:off x="391131" y="869576"/>
            <a:ext cx="11487103" cy="3074895"/>
          </a:xfrm>
        </p:spPr>
        <p:txBody>
          <a:bodyPr/>
          <a:lstStyle/>
          <a:p>
            <a:r>
              <a:rPr lang="en-US" dirty="0"/>
              <a:t>Kubernetes supports several container runtimes: </a:t>
            </a:r>
            <a:r>
              <a:rPr lang="en-US" dirty="0">
                <a:hlinkClick r:id="rId3"/>
              </a:rPr>
              <a:t>Docker</a:t>
            </a:r>
            <a:r>
              <a:rPr lang="en-US" dirty="0"/>
              <a:t>, </a:t>
            </a:r>
            <a:r>
              <a:rPr lang="en-US" dirty="0">
                <a:hlinkClick r:id="rId4"/>
              </a:rPr>
              <a:t>containerd</a:t>
            </a:r>
            <a:r>
              <a:rPr lang="en-US" dirty="0"/>
              <a:t>, </a:t>
            </a:r>
            <a:r>
              <a:rPr lang="en-US" dirty="0">
                <a:hlinkClick r:id="rId5"/>
              </a:rPr>
              <a:t>CRI-O</a:t>
            </a:r>
            <a:r>
              <a:rPr lang="en-US" dirty="0"/>
              <a:t>, and any implementation of the </a:t>
            </a:r>
            <a:r>
              <a:rPr lang="en-US" dirty="0">
                <a:hlinkClick r:id="rId6"/>
              </a:rPr>
              <a:t>Kubernetes CRI (Container Runtime Interface)</a:t>
            </a:r>
            <a:r>
              <a:rPr lang="en-US" dirty="0"/>
              <a:t>, like </a:t>
            </a:r>
            <a:r>
              <a:rPr lang="en-US" dirty="0" err="1"/>
              <a:t>dockerd</a:t>
            </a:r>
            <a:r>
              <a:rPr lang="en-US" dirty="0"/>
              <a:t>, </a:t>
            </a:r>
            <a:r>
              <a:rPr lang="en-US" dirty="0" err="1"/>
              <a:t>containerd</a:t>
            </a:r>
            <a:r>
              <a:rPr lang="en-US" dirty="0"/>
              <a:t>, </a:t>
            </a:r>
            <a:r>
              <a:rPr lang="en-US" dirty="0" err="1"/>
              <a:t>runc</a:t>
            </a:r>
            <a:r>
              <a:rPr lang="en-US" dirty="0"/>
              <a:t>, Kata, Firecracker, singularity. </a:t>
            </a:r>
          </a:p>
          <a:p>
            <a:pPr>
              <a:lnSpc>
                <a:spcPct val="100000"/>
              </a:lnSpc>
            </a:pPr>
            <a:r>
              <a:rPr lang="en-US" dirty="0"/>
              <a:t>Kubernetes originally levered Docker for running containers. In December 2014, CoreOS (now RedHat) released “</a:t>
            </a:r>
            <a:r>
              <a:rPr lang="en-US" dirty="0" err="1"/>
              <a:t>rkt</a:t>
            </a:r>
            <a:r>
              <a:rPr lang="en-US" dirty="0"/>
              <a:t>” as an alternative to Docker and initiated </a:t>
            </a:r>
            <a:r>
              <a:rPr lang="en-US" i="1" dirty="0"/>
              <a:t>app container</a:t>
            </a:r>
            <a:r>
              <a:rPr lang="en-US" dirty="0"/>
              <a:t> (</a:t>
            </a:r>
            <a:r>
              <a:rPr lang="en-US" dirty="0" err="1"/>
              <a:t>appc</a:t>
            </a:r>
            <a:r>
              <a:rPr lang="en-US" dirty="0"/>
              <a:t>) and </a:t>
            </a:r>
            <a:r>
              <a:rPr lang="en-US" i="1" dirty="0"/>
              <a:t>application container image</a:t>
            </a:r>
            <a:r>
              <a:rPr lang="en-US" dirty="0"/>
              <a:t> (ACI) as independent committee-steered specifications, developed into OCI. Kubernetes 1.3 introduced </a:t>
            </a:r>
            <a:r>
              <a:rPr lang="en-US" dirty="0" err="1"/>
              <a:t>rktnetes</a:t>
            </a:r>
            <a:r>
              <a:rPr lang="en-US" dirty="0"/>
              <a:t> that enabled </a:t>
            </a:r>
            <a:r>
              <a:rPr lang="en-US" dirty="0" err="1"/>
              <a:t>rkt</a:t>
            </a:r>
            <a:r>
              <a:rPr lang="en-US" dirty="0"/>
              <a:t>.</a:t>
            </a:r>
          </a:p>
          <a:p>
            <a:pPr>
              <a:lnSpc>
                <a:spcPct val="100000"/>
              </a:lnSpc>
            </a:pPr>
            <a:r>
              <a:rPr lang="en-US" dirty="0"/>
              <a:t>On June 22, 2015 the Open Container Initiative (OCI) was announced, formed under the Linux Foundation and launched by Docker, CoreOS and others. The OCI currently contains a Runtime Specification (</a:t>
            </a:r>
            <a:r>
              <a:rPr lang="en-US" dirty="0">
                <a:hlinkClick r:id="rId7"/>
              </a:rPr>
              <a:t>runtime-spec</a:t>
            </a:r>
            <a:r>
              <a:rPr lang="en-US" dirty="0"/>
              <a:t>) and an Image Specification (</a:t>
            </a:r>
            <a:r>
              <a:rPr lang="en-US" dirty="0">
                <a:hlinkClick r:id="rId8"/>
              </a:rPr>
              <a:t>image-spec</a:t>
            </a:r>
            <a:r>
              <a:rPr lang="en-US" dirty="0"/>
              <a:t>).</a:t>
            </a:r>
          </a:p>
          <a:p>
            <a:pPr>
              <a:lnSpc>
                <a:spcPct val="100000"/>
              </a:lnSpc>
            </a:pPr>
            <a:r>
              <a:rPr lang="en-US" dirty="0"/>
              <a:t>In December 2016, Kubernetes v1.5 introduced Container Runtime Interface (CRI). Interaction between Kubernetes and any given runtime must use the CRI API. CRI-O was the first container runtime created for the Kubernetes CRI interface. </a:t>
            </a:r>
          </a:p>
          <a:p>
            <a:pPr>
              <a:lnSpc>
                <a:spcPct val="100000"/>
              </a:lnSpc>
            </a:pPr>
            <a:endParaRPr lang="en-US" dirty="0"/>
          </a:p>
          <a:p>
            <a:pPr>
              <a:lnSpc>
                <a:spcPct val="100000"/>
              </a:lnSpc>
            </a:pPr>
            <a:endParaRPr lang="en-US" dirty="0"/>
          </a:p>
        </p:txBody>
      </p:sp>
      <p:pic>
        <p:nvPicPr>
          <p:cNvPr id="4" name="Picture 3">
            <a:extLst>
              <a:ext uri="{FF2B5EF4-FFF2-40B4-BE49-F238E27FC236}">
                <a16:creationId xmlns:a16="http://schemas.microsoft.com/office/drawing/2014/main" id="{0082FA89-51D2-8349-A866-C3053B77C1FA}"/>
              </a:ext>
            </a:extLst>
          </p:cNvPr>
          <p:cNvPicPr>
            <a:picLocks noChangeAspect="1"/>
          </p:cNvPicPr>
          <p:nvPr/>
        </p:nvPicPr>
        <p:blipFill>
          <a:blip r:embed="rId9"/>
          <a:stretch>
            <a:fillRect/>
          </a:stretch>
        </p:blipFill>
        <p:spPr>
          <a:xfrm>
            <a:off x="3231160" y="4227055"/>
            <a:ext cx="8268692" cy="2281495"/>
          </a:xfrm>
          <a:prstGeom prst="rect">
            <a:avLst/>
          </a:prstGeom>
        </p:spPr>
      </p:pic>
      <p:pic>
        <p:nvPicPr>
          <p:cNvPr id="5" name="Picture 4">
            <a:extLst>
              <a:ext uri="{FF2B5EF4-FFF2-40B4-BE49-F238E27FC236}">
                <a16:creationId xmlns:a16="http://schemas.microsoft.com/office/drawing/2014/main" id="{5C05B978-7F5A-624A-85FC-1FA0E84CDCD0}"/>
              </a:ext>
            </a:extLst>
          </p:cNvPr>
          <p:cNvPicPr>
            <a:picLocks noChangeAspect="1"/>
          </p:cNvPicPr>
          <p:nvPr/>
        </p:nvPicPr>
        <p:blipFill>
          <a:blip r:embed="rId10"/>
          <a:stretch>
            <a:fillRect/>
          </a:stretch>
        </p:blipFill>
        <p:spPr>
          <a:xfrm>
            <a:off x="701336" y="4227055"/>
            <a:ext cx="2380032" cy="2036410"/>
          </a:xfrm>
          <a:prstGeom prst="rect">
            <a:avLst/>
          </a:prstGeom>
        </p:spPr>
      </p:pic>
    </p:spTree>
    <p:extLst>
      <p:ext uri="{BB962C8B-B14F-4D97-AF65-F5344CB8AC3E}">
        <p14:creationId xmlns:p14="http://schemas.microsoft.com/office/powerpoint/2010/main" val="26267110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Kubernetes Client	</a:t>
            </a:r>
          </a:p>
        </p:txBody>
      </p:sp>
      <p:sp>
        <p:nvSpPr>
          <p:cNvPr id="3" name="Content Placeholder 2"/>
          <p:cNvSpPr>
            <a:spLocks noGrp="1"/>
          </p:cNvSpPr>
          <p:nvPr>
            <p:ph idx="4294967295"/>
          </p:nvPr>
        </p:nvSpPr>
        <p:spPr>
          <a:xfrm>
            <a:off x="624213" y="1438811"/>
            <a:ext cx="10515600" cy="4351867"/>
          </a:xfrm>
        </p:spPr>
        <p:txBody>
          <a:bodyPr/>
          <a:lstStyle/>
          <a:p>
            <a:r>
              <a:rPr lang="en-US" dirty="0"/>
              <a:t>CLI tool to interact with Kubernetes cluster</a:t>
            </a:r>
          </a:p>
          <a:p>
            <a:endParaRPr lang="en-US" dirty="0"/>
          </a:p>
          <a:p>
            <a:r>
              <a:rPr lang="en-US" dirty="0"/>
              <a:t>Platform specific binary available to download</a:t>
            </a:r>
          </a:p>
          <a:p>
            <a:pPr marL="228594" indent="-228594">
              <a:buFont typeface="Arial" panose="020B0604020202020204" pitchFamily="34" charset="0"/>
              <a:buChar char="•"/>
            </a:pPr>
            <a:r>
              <a:rPr lang="en-US" dirty="0"/>
              <a:t>https://</a:t>
            </a:r>
            <a:r>
              <a:rPr lang="en-US" dirty="0" err="1"/>
              <a:t>kubernetes.io</a:t>
            </a:r>
            <a:r>
              <a:rPr lang="en-US" dirty="0"/>
              <a:t>/docs/tasks/tools/install-</a:t>
            </a:r>
            <a:r>
              <a:rPr lang="en-US" dirty="0" err="1"/>
              <a:t>kubectl</a:t>
            </a:r>
            <a:endParaRPr lang="en-US" dirty="0"/>
          </a:p>
          <a:p>
            <a:endParaRPr lang="en-US" dirty="0"/>
          </a:p>
          <a:p>
            <a:r>
              <a:rPr lang="en-US" dirty="0"/>
              <a:t>The user directly manipulates resources via </a:t>
            </a:r>
            <a:r>
              <a:rPr lang="en-US" dirty="0" err="1"/>
              <a:t>json</a:t>
            </a:r>
            <a:r>
              <a:rPr lang="en-US" dirty="0"/>
              <a:t>/</a:t>
            </a:r>
            <a:r>
              <a:rPr lang="en-US" dirty="0" err="1"/>
              <a:t>yaml</a:t>
            </a:r>
            <a:endParaRPr lang="en-US" dirty="0"/>
          </a:p>
          <a:p>
            <a:pPr marL="801667" lvl="2" indent="0">
              <a:buNone/>
            </a:pPr>
            <a:r>
              <a:rPr lang="en-US" dirty="0">
                <a:latin typeface="Courier" charset="0"/>
                <a:ea typeface="Courier" charset="0"/>
                <a:cs typeface="Courier" charset="0"/>
              </a:rPr>
              <a:t>$ </a:t>
            </a:r>
            <a:r>
              <a:rPr lang="en-US" dirty="0" err="1">
                <a:latin typeface="IBM Plex Mono" panose="020B0509050203000203" pitchFamily="49" charset="77"/>
                <a:ea typeface="Courier" charset="0"/>
                <a:cs typeface="Courier" charset="0"/>
              </a:rPr>
              <a:t>kubectl</a:t>
            </a:r>
            <a:r>
              <a:rPr lang="en-US" dirty="0">
                <a:latin typeface="IBM Plex Mono" panose="020B0509050203000203" pitchFamily="49" charset="77"/>
                <a:ea typeface="Courier" charset="0"/>
                <a:cs typeface="Courier" charset="0"/>
              </a:rPr>
              <a:t> (</a:t>
            </a:r>
            <a:r>
              <a:rPr lang="en-US" dirty="0" err="1">
                <a:latin typeface="IBM Plex Mono" panose="020B0509050203000203" pitchFamily="49" charset="77"/>
                <a:ea typeface="Courier" charset="0"/>
                <a:cs typeface="Courier" charset="0"/>
              </a:rPr>
              <a:t>create|get|apply|delete</a:t>
            </a:r>
            <a:r>
              <a:rPr lang="en-US" dirty="0">
                <a:latin typeface="IBM Plex Mono" panose="020B0509050203000203" pitchFamily="49" charset="77"/>
                <a:ea typeface="Courier" charset="0"/>
                <a:cs typeface="Courier" charset="0"/>
              </a:rPr>
              <a:t>) -f </a:t>
            </a:r>
            <a:r>
              <a:rPr lang="en-US" dirty="0" err="1">
                <a:latin typeface="IBM Plex Mono" panose="020B0509050203000203" pitchFamily="49" charset="77"/>
                <a:ea typeface="Courier" charset="0"/>
                <a:cs typeface="Courier" charset="0"/>
              </a:rPr>
              <a:t>myResource.yaml</a:t>
            </a:r>
            <a:endParaRPr lang="en-US" dirty="0">
              <a:latin typeface="IBM Plex Mono" panose="020B0509050203000203" pitchFamily="49" charset="77"/>
              <a:ea typeface="Courier" charset="0"/>
              <a:cs typeface="Courier" charset="0"/>
            </a:endParaRPr>
          </a:p>
          <a:p>
            <a:endParaRPr lang="en-US" dirty="0"/>
          </a:p>
        </p:txBody>
      </p:sp>
    </p:spTree>
    <p:extLst>
      <p:ext uri="{BB962C8B-B14F-4D97-AF65-F5344CB8AC3E}">
        <p14:creationId xmlns:p14="http://schemas.microsoft.com/office/powerpoint/2010/main" val="1584904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3">
            <a:extLst>
              <a:ext uri="{FF2B5EF4-FFF2-40B4-BE49-F238E27FC236}">
                <a16:creationId xmlns:a16="http://schemas.microsoft.com/office/drawing/2014/main" id="{9B42E9AA-A1BC-DD4A-BC38-D2674B6D16FD}"/>
              </a:ext>
            </a:extLst>
          </p:cNvPr>
          <p:cNvSpPr>
            <a:spLocks noGrp="1"/>
          </p:cNvSpPr>
          <p:nvPr>
            <p:ph type="sldNum" sz="quarter" idx="11"/>
          </p:nvPr>
        </p:nvSpPr>
        <p:spPr>
          <a:xfrm>
            <a:off x="9448800" y="6383868"/>
            <a:ext cx="2438309" cy="222249"/>
          </a:xfrm>
        </p:spPr>
        <p:txBody>
          <a:bodyPr/>
          <a:lstStyle/>
          <a:p>
            <a:fld id="{59395FB3-9C97-154F-86B2-7E381B951268}" type="slidenum">
              <a:rPr lang="en-US" smtClean="0"/>
              <a:pPr/>
              <a:t>13</a:t>
            </a:fld>
            <a:endParaRPr lang="en-US" dirty="0"/>
          </a:p>
        </p:txBody>
      </p:sp>
      <p:sp>
        <p:nvSpPr>
          <p:cNvPr id="5" name="Title 1">
            <a:extLst>
              <a:ext uri="{FF2B5EF4-FFF2-40B4-BE49-F238E27FC236}">
                <a16:creationId xmlns:a16="http://schemas.microsoft.com/office/drawing/2014/main" id="{ECB5230A-0BE4-4A4B-9FE6-15EC52782254}"/>
              </a:ext>
            </a:extLst>
          </p:cNvPr>
          <p:cNvSpPr>
            <a:spLocks noGrp="1"/>
          </p:cNvSpPr>
          <p:nvPr>
            <p:ph type="title"/>
          </p:nvPr>
        </p:nvSpPr>
        <p:spPr>
          <a:xfrm>
            <a:off x="323573" y="298777"/>
            <a:ext cx="5522976" cy="553585"/>
          </a:xfrm>
        </p:spPr>
        <p:txBody>
          <a:bodyPr/>
          <a:lstStyle/>
          <a:p>
            <a:r>
              <a:rPr lang="en-US" dirty="0"/>
              <a:t>Deploy</a:t>
            </a:r>
          </a:p>
        </p:txBody>
      </p:sp>
      <p:sp>
        <p:nvSpPr>
          <p:cNvPr id="3" name="Rectangle 2">
            <a:extLst>
              <a:ext uri="{FF2B5EF4-FFF2-40B4-BE49-F238E27FC236}">
                <a16:creationId xmlns:a16="http://schemas.microsoft.com/office/drawing/2014/main" id="{D9FE9CB5-78D9-5345-ADBD-F0691356309C}"/>
              </a:ext>
            </a:extLst>
          </p:cNvPr>
          <p:cNvSpPr/>
          <p:nvPr/>
        </p:nvSpPr>
        <p:spPr>
          <a:xfrm>
            <a:off x="323573" y="1071022"/>
            <a:ext cx="6096000" cy="1898661"/>
          </a:xfrm>
          <a:prstGeom prst="rect">
            <a:avLst/>
          </a:prstGeom>
          <a:solidFill>
            <a:schemeClr val="bg1">
              <a:lumMod val="85000"/>
            </a:schemeClr>
          </a:solidFill>
        </p:spPr>
        <p:txBody>
          <a:bodyPr>
            <a:spAutoFit/>
          </a:bodyPr>
          <a:lstStyle/>
          <a:p>
            <a:r>
              <a:rPr lang="en-US" sz="1067" dirty="0">
                <a:latin typeface="Menlo" panose="020B0609030804020204" pitchFamily="49" charset="0"/>
              </a:rPr>
              <a:t># </a:t>
            </a:r>
            <a:r>
              <a:rPr lang="en-US" sz="1067" dirty="0" err="1">
                <a:latin typeface="Menlo" panose="020B0609030804020204" pitchFamily="49" charset="0"/>
              </a:rPr>
              <a:t>configmap</a:t>
            </a:r>
            <a:endParaRPr lang="en-US" sz="1067" dirty="0">
              <a:latin typeface="Menlo" panose="020B0609030804020204" pitchFamily="49" charset="0"/>
            </a:endParaRPr>
          </a:p>
          <a:p>
            <a:r>
              <a:rPr lang="en-US" sz="1067" dirty="0" err="1">
                <a:latin typeface="Menlo" panose="020B0609030804020204" pitchFamily="49" charset="0"/>
              </a:rPr>
              <a:t>kubectl</a:t>
            </a:r>
            <a:r>
              <a:rPr lang="en-US" sz="1067" dirty="0">
                <a:latin typeface="Menlo" panose="020B0609030804020204" pitchFamily="49" charset="0"/>
              </a:rPr>
              <a:t> delete </a:t>
            </a:r>
            <a:r>
              <a:rPr lang="en-US" sz="1067" dirty="0" err="1">
                <a:latin typeface="Menlo" panose="020B0609030804020204" pitchFamily="49" charset="0"/>
              </a:rPr>
              <a:t>configmap</a:t>
            </a:r>
            <a:r>
              <a:rPr lang="en-US" sz="1067" dirty="0">
                <a:latin typeface="Menlo" panose="020B0609030804020204" pitchFamily="49" charset="0"/>
              </a:rPr>
              <a:t> -n my-ns my-app-</a:t>
            </a:r>
            <a:r>
              <a:rPr lang="en-US" sz="1067" dirty="0" err="1">
                <a:latin typeface="Menlo" panose="020B0609030804020204" pitchFamily="49" charset="0"/>
              </a:rPr>
              <a:t>configmap</a:t>
            </a:r>
            <a:endParaRPr lang="en-US" sz="1067" dirty="0">
              <a:latin typeface="Menlo" panose="020B0609030804020204" pitchFamily="49" charset="0"/>
            </a:endParaRPr>
          </a:p>
          <a:p>
            <a:r>
              <a:rPr lang="en-US" sz="1067" dirty="0" err="1">
                <a:latin typeface="Menlo" panose="020B0609030804020204" pitchFamily="49" charset="0"/>
              </a:rPr>
              <a:t>kubectl</a:t>
            </a:r>
            <a:r>
              <a:rPr lang="en-US" sz="1067" dirty="0">
                <a:latin typeface="Menlo" panose="020B0609030804020204" pitchFamily="49" charset="0"/>
              </a:rPr>
              <a:t> create -f ./helm/templates/</a:t>
            </a:r>
            <a:r>
              <a:rPr lang="en-US" sz="1067" dirty="0" err="1">
                <a:latin typeface="Menlo" panose="020B0609030804020204" pitchFamily="49" charset="0"/>
              </a:rPr>
              <a:t>configmap.yaml</a:t>
            </a:r>
            <a:endParaRPr lang="en-US" sz="1067" dirty="0">
              <a:latin typeface="Menlo" panose="020B0609030804020204" pitchFamily="49" charset="0"/>
            </a:endParaRPr>
          </a:p>
          <a:p>
            <a:endParaRPr lang="en-US" sz="1067" dirty="0">
              <a:latin typeface="Menlo" panose="020B0609030804020204" pitchFamily="49" charset="0"/>
            </a:endParaRPr>
          </a:p>
          <a:p>
            <a:r>
              <a:rPr lang="en-US" sz="1067" dirty="0">
                <a:latin typeface="Menlo" panose="020B0609030804020204" pitchFamily="49" charset="0"/>
              </a:rPr>
              <a:t># deployment</a:t>
            </a:r>
          </a:p>
          <a:p>
            <a:r>
              <a:rPr lang="en-US" sz="1067" dirty="0" err="1">
                <a:latin typeface="Menlo" panose="020B0609030804020204" pitchFamily="49" charset="0"/>
              </a:rPr>
              <a:t>kubectl</a:t>
            </a:r>
            <a:r>
              <a:rPr lang="en-US" sz="1067" dirty="0">
                <a:latin typeface="Menlo" panose="020B0609030804020204" pitchFamily="49" charset="0"/>
              </a:rPr>
              <a:t> delete deployment -n my-ns my-app-deployment</a:t>
            </a:r>
          </a:p>
          <a:p>
            <a:r>
              <a:rPr lang="en-US" sz="1067" dirty="0" err="1">
                <a:latin typeface="Menlo" panose="020B0609030804020204" pitchFamily="49" charset="0"/>
              </a:rPr>
              <a:t>kubectl</a:t>
            </a:r>
            <a:r>
              <a:rPr lang="en-US" sz="1067" dirty="0">
                <a:latin typeface="Menlo" panose="020B0609030804020204" pitchFamily="49" charset="0"/>
              </a:rPr>
              <a:t> create -f ./helm/templates/</a:t>
            </a:r>
            <a:r>
              <a:rPr lang="en-US" sz="1067" dirty="0" err="1">
                <a:latin typeface="Menlo" panose="020B0609030804020204" pitchFamily="49" charset="0"/>
              </a:rPr>
              <a:t>deployment.yaml</a:t>
            </a:r>
            <a:endParaRPr lang="en-US" sz="1067" dirty="0">
              <a:latin typeface="Menlo" panose="020B0609030804020204" pitchFamily="49" charset="0"/>
            </a:endParaRPr>
          </a:p>
          <a:p>
            <a:br>
              <a:rPr lang="en-US" sz="1067" dirty="0">
                <a:latin typeface="Menlo" panose="020B0609030804020204" pitchFamily="49" charset="0"/>
              </a:rPr>
            </a:br>
            <a:r>
              <a:rPr lang="en-US" sz="1067" dirty="0">
                <a:latin typeface="Menlo" panose="020B0609030804020204" pitchFamily="49" charset="0"/>
              </a:rPr>
              <a:t># service</a:t>
            </a:r>
          </a:p>
          <a:p>
            <a:r>
              <a:rPr lang="en-US" sz="1067" dirty="0" err="1">
                <a:latin typeface="Menlo" panose="020B0609030804020204" pitchFamily="49" charset="0"/>
              </a:rPr>
              <a:t>kubectl</a:t>
            </a:r>
            <a:r>
              <a:rPr lang="en-US" sz="1067" dirty="0">
                <a:latin typeface="Menlo" panose="020B0609030804020204" pitchFamily="49" charset="0"/>
              </a:rPr>
              <a:t> delete svc -n my-ns my-app-svc</a:t>
            </a:r>
          </a:p>
          <a:p>
            <a:r>
              <a:rPr lang="en-US" sz="1067" dirty="0" err="1">
                <a:latin typeface="Menlo" panose="020B0609030804020204" pitchFamily="49" charset="0"/>
              </a:rPr>
              <a:t>kubectl</a:t>
            </a:r>
            <a:r>
              <a:rPr lang="en-US" sz="1067" dirty="0">
                <a:latin typeface="Menlo" panose="020B0609030804020204" pitchFamily="49" charset="0"/>
              </a:rPr>
              <a:t> create -f ./helm/templates/</a:t>
            </a:r>
            <a:r>
              <a:rPr lang="en-US" sz="1067" dirty="0" err="1">
                <a:latin typeface="Menlo" panose="020B0609030804020204" pitchFamily="49" charset="0"/>
              </a:rPr>
              <a:t>svc.yaml</a:t>
            </a:r>
            <a:endParaRPr lang="en-US" sz="1067" dirty="0">
              <a:latin typeface="Menlo" panose="020B0609030804020204" pitchFamily="49" charset="0"/>
            </a:endParaRPr>
          </a:p>
        </p:txBody>
      </p:sp>
    </p:spTree>
    <p:extLst>
      <p:ext uri="{BB962C8B-B14F-4D97-AF65-F5344CB8AC3E}">
        <p14:creationId xmlns:p14="http://schemas.microsoft.com/office/powerpoint/2010/main" val="4178358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11606784" cy="437891"/>
          </a:xfrm>
        </p:spPr>
        <p:txBody>
          <a:bodyPr/>
          <a:lstStyle/>
          <a:p>
            <a:r>
              <a:rPr lang="en-US" dirty="0"/>
              <a:t>Kubernetes in Action</a:t>
            </a:r>
          </a:p>
        </p:txBody>
      </p:sp>
      <p:sp>
        <p:nvSpPr>
          <p:cNvPr id="4" name="Text Placeholder 3"/>
          <p:cNvSpPr>
            <a:spLocks noGrp="1"/>
          </p:cNvSpPr>
          <p:nvPr>
            <p:ph idx="4294967295"/>
          </p:nvPr>
        </p:nvSpPr>
        <p:spPr>
          <a:xfrm>
            <a:off x="549244" y="1097531"/>
            <a:ext cx="10515600" cy="4351867"/>
          </a:xfrm>
        </p:spPr>
        <p:txBody>
          <a:bodyPr>
            <a:noAutofit/>
          </a:bodyPr>
          <a:lstStyle/>
          <a:p>
            <a:pPr marL="457189" indent="-457189">
              <a:buFont typeface="+mj-lt"/>
              <a:buAutoNum type="arabicPeriod"/>
            </a:pPr>
            <a:r>
              <a:rPr lang="en-US" sz="1467" dirty="0"/>
              <a:t>User via "</a:t>
            </a:r>
            <a:r>
              <a:rPr lang="en-US" sz="1467" dirty="0" err="1"/>
              <a:t>kubectl</a:t>
            </a:r>
            <a:r>
              <a:rPr lang="en-US" sz="1467" dirty="0"/>
              <a:t>" deploys a new application</a:t>
            </a:r>
          </a:p>
          <a:p>
            <a:pPr marL="457189" indent="-457189">
              <a:buFont typeface="+mj-lt"/>
              <a:buAutoNum type="arabicPeriod"/>
            </a:pPr>
            <a:r>
              <a:rPr lang="en-US" sz="1467" dirty="0"/>
              <a:t>API server receives the request and</a:t>
            </a:r>
            <a:br>
              <a:rPr lang="en-US" sz="1467" dirty="0"/>
            </a:br>
            <a:r>
              <a:rPr lang="en-US" sz="1467" dirty="0"/>
              <a:t>stores it in the DB (</a:t>
            </a:r>
            <a:r>
              <a:rPr lang="en-US" sz="1467" dirty="0" err="1"/>
              <a:t>etcd</a:t>
            </a:r>
            <a:r>
              <a:rPr lang="en-US" sz="1467" dirty="0"/>
              <a:t>)</a:t>
            </a:r>
          </a:p>
          <a:p>
            <a:pPr marL="457189" indent="-457189">
              <a:buFont typeface="+mj-lt"/>
              <a:buAutoNum type="arabicPeriod"/>
            </a:pPr>
            <a:r>
              <a:rPr lang="en-US" sz="1467" dirty="0"/>
              <a:t>Watchers/controllers detect the resource</a:t>
            </a:r>
            <a:br>
              <a:rPr lang="en-US" sz="1467" dirty="0"/>
            </a:br>
            <a:r>
              <a:rPr lang="en-US" sz="1467" dirty="0"/>
              <a:t>changes and act upon it</a:t>
            </a:r>
          </a:p>
          <a:p>
            <a:pPr marL="457189" indent="-457189">
              <a:buFont typeface="+mj-lt"/>
              <a:buAutoNum type="arabicPeriod"/>
            </a:pPr>
            <a:r>
              <a:rPr lang="en-US" sz="1467" dirty="0" err="1"/>
              <a:t>ReplicaSet</a:t>
            </a:r>
            <a:r>
              <a:rPr lang="en-US" sz="1467" dirty="0"/>
              <a:t> watcher/controller detects the</a:t>
            </a:r>
            <a:br>
              <a:rPr lang="en-US" sz="1467" dirty="0"/>
            </a:br>
            <a:r>
              <a:rPr lang="en-US" sz="1467" dirty="0"/>
              <a:t>new app and creates new pods to match</a:t>
            </a:r>
            <a:br>
              <a:rPr lang="en-US" sz="1467" dirty="0"/>
            </a:br>
            <a:r>
              <a:rPr lang="en-US" sz="1467" dirty="0"/>
              <a:t>the desired # of instances</a:t>
            </a:r>
          </a:p>
          <a:p>
            <a:pPr marL="457189" indent="-457189">
              <a:buFont typeface="+mj-lt"/>
              <a:buAutoNum type="arabicPeriod"/>
            </a:pPr>
            <a:r>
              <a:rPr lang="en-US" sz="1467" dirty="0"/>
              <a:t>Scheduler assigns new pods to a </a:t>
            </a:r>
            <a:r>
              <a:rPr lang="en-US" sz="1467" dirty="0" err="1"/>
              <a:t>kubelet</a:t>
            </a:r>
            <a:endParaRPr lang="en-US" sz="1467" dirty="0"/>
          </a:p>
          <a:p>
            <a:pPr marL="457189" indent="-457189">
              <a:buFont typeface="+mj-lt"/>
              <a:buAutoNum type="arabicPeriod"/>
            </a:pPr>
            <a:r>
              <a:rPr lang="en-US" sz="1467" dirty="0" err="1"/>
              <a:t>Kubelet</a:t>
            </a:r>
            <a:r>
              <a:rPr lang="en-US" sz="1467" dirty="0"/>
              <a:t> detects pods and deploys them</a:t>
            </a:r>
            <a:br>
              <a:rPr lang="en-US" sz="1467" dirty="0"/>
            </a:br>
            <a:r>
              <a:rPr lang="en-US" sz="1467" dirty="0"/>
              <a:t>via the container </a:t>
            </a:r>
            <a:r>
              <a:rPr lang="en-US" sz="1467" dirty="0" err="1"/>
              <a:t>runing</a:t>
            </a:r>
            <a:r>
              <a:rPr lang="en-US" sz="1467" dirty="0"/>
              <a:t> (e.g. Docker)</a:t>
            </a:r>
          </a:p>
          <a:p>
            <a:pPr marL="457189" indent="-457189">
              <a:buFont typeface="+mj-lt"/>
              <a:buAutoNum type="arabicPeriod"/>
            </a:pPr>
            <a:r>
              <a:rPr lang="en-US" sz="1467" dirty="0" err="1"/>
              <a:t>Kubeproxy</a:t>
            </a:r>
            <a:r>
              <a:rPr lang="en-US" sz="1467" dirty="0"/>
              <a:t> manages network traffic</a:t>
            </a:r>
            <a:br>
              <a:rPr lang="en-US" sz="1467" dirty="0"/>
            </a:br>
            <a:r>
              <a:rPr lang="en-US" sz="1467" dirty="0"/>
              <a:t>for the pods </a:t>
            </a:r>
            <a:r>
              <a:rPr lang="mr-IN" sz="1467" dirty="0"/>
              <a:t>–</a:t>
            </a:r>
            <a:r>
              <a:rPr lang="en-US" sz="1467" dirty="0"/>
              <a:t> including service discovery</a:t>
            </a:r>
            <a:br>
              <a:rPr lang="en-US" sz="1467" dirty="0"/>
            </a:br>
            <a:r>
              <a:rPr lang="en-US" sz="1467" dirty="0"/>
              <a:t>and load-balancing</a:t>
            </a:r>
          </a:p>
        </p:txBody>
      </p:sp>
      <p:sp>
        <p:nvSpPr>
          <p:cNvPr id="5" name="Rounded Rectangle 4"/>
          <p:cNvSpPr/>
          <p:nvPr/>
        </p:nvSpPr>
        <p:spPr>
          <a:xfrm>
            <a:off x="9100822" y="2913759"/>
            <a:ext cx="2628900" cy="2265164"/>
          </a:xfrm>
          <a:prstGeom prst="roundRect">
            <a:avLst/>
          </a:prstGeom>
          <a:solidFill>
            <a:schemeClr val="tx1">
              <a:lumMod val="10000"/>
              <a:lumOff val="9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dirty="0">
                <a:solidFill>
                  <a:srgbClr val="000000"/>
                </a:solidFill>
                <a:latin typeface="IBM Plex Sans"/>
              </a:rPr>
              <a:t>Node</a:t>
            </a:r>
          </a:p>
        </p:txBody>
      </p:sp>
      <p:sp>
        <p:nvSpPr>
          <p:cNvPr id="6" name="Rounded Rectangle 5"/>
          <p:cNvSpPr/>
          <p:nvPr/>
        </p:nvSpPr>
        <p:spPr>
          <a:xfrm>
            <a:off x="8986522" y="3007223"/>
            <a:ext cx="2628900" cy="2265164"/>
          </a:xfrm>
          <a:prstGeom prst="roundRect">
            <a:avLst/>
          </a:prstGeom>
          <a:solidFill>
            <a:schemeClr val="tx1">
              <a:lumMod val="10000"/>
              <a:lumOff val="9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dirty="0">
                <a:solidFill>
                  <a:srgbClr val="000000"/>
                </a:solidFill>
                <a:latin typeface="IBM Plex Sans"/>
              </a:rPr>
              <a:t>Node</a:t>
            </a:r>
          </a:p>
        </p:txBody>
      </p:sp>
      <p:sp>
        <p:nvSpPr>
          <p:cNvPr id="7" name="Rounded Rectangle 6"/>
          <p:cNvSpPr/>
          <p:nvPr/>
        </p:nvSpPr>
        <p:spPr>
          <a:xfrm>
            <a:off x="10127141" y="3693023"/>
            <a:ext cx="1314451" cy="706637"/>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t" anchorCtr="1"/>
          <a:lstStyle/>
          <a:p>
            <a:pPr algn="ctr" defTabSz="914621"/>
            <a:r>
              <a:rPr lang="en-US" sz="1200">
                <a:solidFill>
                  <a:srgbClr val="000000"/>
                </a:solidFill>
                <a:latin typeface="IBM Plex Sans"/>
              </a:rPr>
              <a:t>Pod</a:t>
            </a:r>
            <a:endParaRPr lang="en-US" sz="1200" dirty="0">
              <a:solidFill>
                <a:srgbClr val="000000"/>
              </a:solidFill>
              <a:latin typeface="IBM Plex Sans"/>
            </a:endParaRPr>
          </a:p>
        </p:txBody>
      </p:sp>
      <p:sp>
        <p:nvSpPr>
          <p:cNvPr id="8" name="Rounded Rectangle 7"/>
          <p:cNvSpPr/>
          <p:nvPr/>
        </p:nvSpPr>
        <p:spPr>
          <a:xfrm>
            <a:off x="9157972" y="4586587"/>
            <a:ext cx="2283621" cy="270272"/>
          </a:xfrm>
          <a:prstGeom prst="roundRect">
            <a:avLst/>
          </a:prstGeom>
          <a:solidFill>
            <a:schemeClr val="tx2">
              <a:lumMod val="9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914621"/>
            <a:r>
              <a:rPr lang="en-US" sz="1051" dirty="0">
                <a:solidFill>
                  <a:srgbClr val="000000"/>
                </a:solidFill>
                <a:latin typeface="IBM Plex Sans"/>
              </a:rPr>
              <a:t>Base OS/Kernel</a:t>
            </a:r>
          </a:p>
        </p:txBody>
      </p:sp>
      <p:sp>
        <p:nvSpPr>
          <p:cNvPr id="9" name="Rounded Rectangle 8"/>
          <p:cNvSpPr/>
          <p:nvPr/>
        </p:nvSpPr>
        <p:spPr>
          <a:xfrm>
            <a:off x="9157971" y="3957937"/>
            <a:ext cx="800100" cy="514351"/>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200" dirty="0" err="1">
                <a:solidFill>
                  <a:srgbClr val="000000"/>
                </a:solidFill>
                <a:latin typeface="IBM Plex Sans"/>
              </a:rPr>
              <a:t>Docker</a:t>
            </a:r>
            <a:r>
              <a:rPr lang="en-US" sz="1200" dirty="0">
                <a:solidFill>
                  <a:srgbClr val="000000"/>
                </a:solidFill>
                <a:latin typeface="IBM Plex Sans"/>
              </a:rPr>
              <a:t> Engine</a:t>
            </a:r>
          </a:p>
        </p:txBody>
      </p:sp>
      <p:sp>
        <p:nvSpPr>
          <p:cNvPr id="10" name="Rounded Rectangle 9"/>
          <p:cNvSpPr/>
          <p:nvPr/>
        </p:nvSpPr>
        <p:spPr>
          <a:xfrm>
            <a:off x="9157971" y="3199212"/>
            <a:ext cx="800100" cy="584597"/>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0" tIns="0" rIns="0" bIns="0" rtlCol="0" anchor="t" anchorCtr="1"/>
          <a:lstStyle/>
          <a:p>
            <a:pPr algn="ctr" defTabSz="914621"/>
            <a:r>
              <a:rPr lang="en-US" sz="1051">
                <a:solidFill>
                  <a:srgbClr val="000000"/>
                </a:solidFill>
                <a:latin typeface="IBM Plex Sans"/>
              </a:rPr>
              <a:t>Images</a:t>
            </a:r>
            <a:endParaRPr lang="en-US" sz="1051" dirty="0">
              <a:solidFill>
                <a:srgbClr val="000000"/>
              </a:solidFill>
              <a:latin typeface="IBM Plex Sans"/>
            </a:endParaRPr>
          </a:p>
        </p:txBody>
      </p:sp>
      <p:sp>
        <p:nvSpPr>
          <p:cNvPr id="11" name="Can 10"/>
          <p:cNvSpPr/>
          <p:nvPr/>
        </p:nvSpPr>
        <p:spPr>
          <a:xfrm>
            <a:off x="9604457" y="3422453"/>
            <a:ext cx="271463" cy="264915"/>
          </a:xfrm>
          <a:prstGeom prst="can">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621"/>
            <a:r>
              <a:rPr lang="en-US" sz="600" dirty="0">
                <a:solidFill>
                  <a:srgbClr val="000000"/>
                </a:solidFill>
                <a:latin typeface="IBM Plex Sans"/>
              </a:rPr>
              <a:t>Liberty</a:t>
            </a:r>
          </a:p>
        </p:txBody>
      </p:sp>
      <p:sp>
        <p:nvSpPr>
          <p:cNvPr id="12" name="Can 11"/>
          <p:cNvSpPr/>
          <p:nvPr/>
        </p:nvSpPr>
        <p:spPr>
          <a:xfrm>
            <a:off x="9240126" y="3428108"/>
            <a:ext cx="271463" cy="264915"/>
          </a:xfrm>
          <a:prstGeom prst="can">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621"/>
            <a:r>
              <a:rPr lang="en-US" sz="600" dirty="0">
                <a:solidFill>
                  <a:srgbClr val="000000"/>
                </a:solidFill>
                <a:latin typeface="IBM Plex Sans"/>
              </a:rPr>
              <a:t>Ubuntu</a:t>
            </a:r>
          </a:p>
        </p:txBody>
      </p:sp>
      <p:sp>
        <p:nvSpPr>
          <p:cNvPr id="13" name="Rounded Rectangle 12"/>
          <p:cNvSpPr/>
          <p:nvPr/>
        </p:nvSpPr>
        <p:spPr>
          <a:xfrm>
            <a:off x="9968787" y="3130602"/>
            <a:ext cx="734104" cy="514351"/>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933" dirty="0" err="1">
                <a:solidFill>
                  <a:srgbClr val="000000"/>
                </a:solidFill>
                <a:latin typeface="IBM Plex Sans"/>
              </a:rPr>
              <a:t>Kubelet</a:t>
            </a:r>
            <a:endParaRPr lang="en-US" sz="933" dirty="0">
              <a:solidFill>
                <a:srgbClr val="000000"/>
              </a:solidFill>
              <a:latin typeface="IBM Plex Sans"/>
            </a:endParaRPr>
          </a:p>
        </p:txBody>
      </p:sp>
      <p:sp>
        <p:nvSpPr>
          <p:cNvPr id="14" name="Rounded Rectangle 13"/>
          <p:cNvSpPr/>
          <p:nvPr/>
        </p:nvSpPr>
        <p:spPr>
          <a:xfrm>
            <a:off x="10758172" y="3130602"/>
            <a:ext cx="734104" cy="514351"/>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200" dirty="0" err="1">
                <a:solidFill>
                  <a:srgbClr val="000000"/>
                </a:solidFill>
                <a:latin typeface="IBM Plex Sans"/>
              </a:rPr>
              <a:t>Kube</a:t>
            </a:r>
            <a:r>
              <a:rPr lang="en-US" sz="1200" dirty="0">
                <a:solidFill>
                  <a:srgbClr val="000000"/>
                </a:solidFill>
                <a:latin typeface="IBM Plex Sans"/>
              </a:rPr>
              <a:t>-Proxy</a:t>
            </a:r>
          </a:p>
        </p:txBody>
      </p:sp>
      <p:sp>
        <p:nvSpPr>
          <p:cNvPr id="15" name="Rounded Rectangle 14"/>
          <p:cNvSpPr/>
          <p:nvPr/>
        </p:nvSpPr>
        <p:spPr>
          <a:xfrm>
            <a:off x="10059672" y="3783808"/>
            <a:ext cx="1314451" cy="706637"/>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t" anchorCtr="1"/>
          <a:lstStyle/>
          <a:p>
            <a:pPr algn="ctr" defTabSz="914621"/>
            <a:r>
              <a:rPr lang="en-US" sz="1200" dirty="0">
                <a:solidFill>
                  <a:srgbClr val="000000"/>
                </a:solidFill>
                <a:latin typeface="IBM Plex Sans"/>
              </a:rPr>
              <a:t>Pod/Service</a:t>
            </a:r>
          </a:p>
        </p:txBody>
      </p:sp>
      <p:sp>
        <p:nvSpPr>
          <p:cNvPr id="16" name="Rounded Rectangle 15"/>
          <p:cNvSpPr/>
          <p:nvPr/>
        </p:nvSpPr>
        <p:spPr>
          <a:xfrm>
            <a:off x="10184294" y="4090395"/>
            <a:ext cx="307180" cy="311349"/>
          </a:xfrm>
          <a:prstGeom prst="roundRect">
            <a:avLst/>
          </a:prstGeom>
          <a:solidFill>
            <a:schemeClr val="tx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a:solidFill>
                  <a:srgbClr val="000000"/>
                </a:solidFill>
                <a:latin typeface="IBM Plex Sans"/>
              </a:rPr>
              <a:t>C</a:t>
            </a:r>
            <a:endParaRPr lang="en-US" sz="1200" dirty="0">
              <a:solidFill>
                <a:srgbClr val="000000"/>
              </a:solidFill>
              <a:latin typeface="IBM Plex Sans"/>
            </a:endParaRPr>
          </a:p>
        </p:txBody>
      </p:sp>
      <p:sp>
        <p:nvSpPr>
          <p:cNvPr id="17" name="Rounded Rectangle 16"/>
          <p:cNvSpPr/>
          <p:nvPr/>
        </p:nvSpPr>
        <p:spPr>
          <a:xfrm>
            <a:off x="10552593" y="4090395"/>
            <a:ext cx="307180" cy="311349"/>
          </a:xfrm>
          <a:prstGeom prst="roundRect">
            <a:avLst/>
          </a:prstGeom>
          <a:solidFill>
            <a:schemeClr val="tx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a:solidFill>
                  <a:srgbClr val="000000"/>
                </a:solidFill>
                <a:latin typeface="IBM Plex Sans"/>
              </a:rPr>
              <a:t>C</a:t>
            </a:r>
            <a:endParaRPr lang="en-US" sz="1200" dirty="0">
              <a:solidFill>
                <a:srgbClr val="000000"/>
              </a:solidFill>
              <a:latin typeface="IBM Plex Sans"/>
            </a:endParaRPr>
          </a:p>
        </p:txBody>
      </p:sp>
      <p:sp>
        <p:nvSpPr>
          <p:cNvPr id="18" name="Rounded Rectangle 17"/>
          <p:cNvSpPr/>
          <p:nvPr/>
        </p:nvSpPr>
        <p:spPr>
          <a:xfrm>
            <a:off x="10952643" y="4090395"/>
            <a:ext cx="307180" cy="311349"/>
          </a:xfrm>
          <a:prstGeom prst="roundRect">
            <a:avLst/>
          </a:prstGeom>
          <a:solidFill>
            <a:schemeClr val="tx2">
              <a:lumMod val="9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dirty="0">
                <a:solidFill>
                  <a:srgbClr val="000000"/>
                </a:solidFill>
                <a:latin typeface="IBM Plex Sans"/>
              </a:rPr>
              <a:t>C</a:t>
            </a:r>
          </a:p>
        </p:txBody>
      </p:sp>
      <p:sp>
        <p:nvSpPr>
          <p:cNvPr id="19" name="Rounded Rectangle 18"/>
          <p:cNvSpPr/>
          <p:nvPr/>
        </p:nvSpPr>
        <p:spPr>
          <a:xfrm>
            <a:off x="5926419" y="3007223"/>
            <a:ext cx="2602904" cy="2265164"/>
          </a:xfrm>
          <a:prstGeom prst="roundRect">
            <a:avLst/>
          </a:prstGeom>
          <a:solidFill>
            <a:schemeClr val="tx1">
              <a:lumMod val="10000"/>
              <a:lumOff val="9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b" anchorCtr="1"/>
          <a:lstStyle/>
          <a:p>
            <a:pPr algn="ctr" defTabSz="914621"/>
            <a:r>
              <a:rPr lang="en-US" sz="1200" dirty="0">
                <a:solidFill>
                  <a:srgbClr val="000000"/>
                </a:solidFill>
                <a:latin typeface="IBM Plex Sans"/>
              </a:rPr>
              <a:t>Master</a:t>
            </a:r>
          </a:p>
        </p:txBody>
      </p:sp>
      <p:sp>
        <p:nvSpPr>
          <p:cNvPr id="20" name="Rounded Rectangle 19"/>
          <p:cNvSpPr/>
          <p:nvPr/>
        </p:nvSpPr>
        <p:spPr>
          <a:xfrm>
            <a:off x="6086958" y="3130601"/>
            <a:ext cx="854865" cy="571448"/>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200" b="1" dirty="0">
                <a:solidFill>
                  <a:srgbClr val="000000"/>
                </a:solidFill>
                <a:latin typeface="IBM Plex Sans"/>
              </a:rPr>
              <a:t>API Server</a:t>
            </a:r>
          </a:p>
        </p:txBody>
      </p:sp>
      <p:sp>
        <p:nvSpPr>
          <p:cNvPr id="21" name="Rounded Rectangle 20"/>
          <p:cNvSpPr/>
          <p:nvPr/>
        </p:nvSpPr>
        <p:spPr>
          <a:xfrm>
            <a:off x="6086956" y="3807323"/>
            <a:ext cx="2310403" cy="1049536"/>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lIns="0" rIns="0" rtlCol="0" anchor="ctr" anchorCtr="1"/>
          <a:lstStyle/>
          <a:p>
            <a:pPr indent="14288" algn="ctr" defTabSz="914621"/>
            <a:r>
              <a:rPr lang="en-US" sz="1200" b="1" dirty="0">
                <a:solidFill>
                  <a:srgbClr val="000000"/>
                </a:solidFill>
                <a:latin typeface="IBM Plex Sans"/>
              </a:rPr>
              <a:t>Controllers</a:t>
            </a:r>
          </a:p>
          <a:p>
            <a:pPr indent="1085824" algn="ctr" defTabSz="914621"/>
            <a:r>
              <a:rPr lang="en-US" sz="1200" dirty="0">
                <a:solidFill>
                  <a:srgbClr val="000000"/>
                </a:solidFill>
                <a:latin typeface="IBM Plex Sans"/>
              </a:rPr>
              <a:t>Replication</a:t>
            </a:r>
          </a:p>
          <a:p>
            <a:pPr indent="1085824" algn="ctr" defTabSz="914621"/>
            <a:r>
              <a:rPr lang="en-US" sz="1200" dirty="0">
                <a:solidFill>
                  <a:srgbClr val="000000"/>
                </a:solidFill>
                <a:latin typeface="IBM Plex Sans"/>
              </a:rPr>
              <a:t>Endpoints</a:t>
            </a:r>
          </a:p>
          <a:p>
            <a:pPr indent="1085824" algn="ctr" defTabSz="914621"/>
            <a:r>
              <a:rPr lang="en-US" sz="1200" dirty="0">
                <a:solidFill>
                  <a:srgbClr val="000000"/>
                </a:solidFill>
                <a:latin typeface="IBM Plex Sans"/>
              </a:rPr>
              <a:t>...</a:t>
            </a:r>
          </a:p>
        </p:txBody>
      </p:sp>
      <p:sp>
        <p:nvSpPr>
          <p:cNvPr id="22" name="Rounded Rectangle 21"/>
          <p:cNvSpPr/>
          <p:nvPr/>
        </p:nvSpPr>
        <p:spPr>
          <a:xfrm>
            <a:off x="5731156" y="1785433"/>
            <a:ext cx="1566467" cy="514351"/>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200" dirty="0" err="1">
                <a:solidFill>
                  <a:srgbClr val="000000"/>
                </a:solidFill>
                <a:latin typeface="IBM Plex Sans"/>
              </a:rPr>
              <a:t>Kube</a:t>
            </a:r>
            <a:r>
              <a:rPr lang="en-US" sz="1200" dirty="0">
                <a:solidFill>
                  <a:srgbClr val="000000"/>
                </a:solidFill>
                <a:latin typeface="IBM Plex Sans"/>
              </a:rPr>
              <a:t> Client</a:t>
            </a:r>
          </a:p>
          <a:p>
            <a:pPr algn="ctr" defTabSz="914621"/>
            <a:r>
              <a:rPr lang="en-US" sz="1200" dirty="0">
                <a:solidFill>
                  <a:srgbClr val="000000"/>
                </a:solidFill>
                <a:latin typeface="IBM Plex Sans"/>
              </a:rPr>
              <a:t>( </a:t>
            </a:r>
            <a:r>
              <a:rPr lang="en-US" sz="1200" dirty="0" err="1">
                <a:solidFill>
                  <a:srgbClr val="000000"/>
                </a:solidFill>
                <a:latin typeface="IBM Plex Sans"/>
              </a:rPr>
              <a:t>kubectl</a:t>
            </a:r>
            <a:r>
              <a:rPr lang="en-US" sz="1200" dirty="0">
                <a:solidFill>
                  <a:srgbClr val="000000"/>
                </a:solidFill>
                <a:latin typeface="IBM Plex Sans"/>
              </a:rPr>
              <a:t> )</a:t>
            </a:r>
          </a:p>
        </p:txBody>
      </p:sp>
      <p:cxnSp>
        <p:nvCxnSpPr>
          <p:cNvPr id="23" name="Straight Arrow Connector 22"/>
          <p:cNvCxnSpPr/>
          <p:nvPr/>
        </p:nvCxnSpPr>
        <p:spPr>
          <a:xfrm>
            <a:off x="6514389" y="2299783"/>
            <a:ext cx="0" cy="830819"/>
          </a:xfrm>
          <a:prstGeom prst="straightConnector1">
            <a:avLst/>
          </a:prstGeom>
          <a:ln w="25400">
            <a:solidFill>
              <a:schemeClr val="tx1"/>
            </a:solidFill>
            <a:tailEnd type="stealth" w="lg" len="lg"/>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598636" y="2331592"/>
            <a:ext cx="1657635" cy="276999"/>
          </a:xfrm>
          <a:prstGeom prst="rect">
            <a:avLst/>
          </a:prstGeom>
          <a:solidFill>
            <a:schemeClr val="bg1">
              <a:lumMod val="85000"/>
            </a:schemeClr>
          </a:solidFill>
          <a:ln>
            <a:solidFill>
              <a:schemeClr val="tx1"/>
            </a:solidFill>
          </a:ln>
        </p:spPr>
        <p:txBody>
          <a:bodyPr wrap="square" rtlCol="0">
            <a:spAutoFit/>
          </a:bodyPr>
          <a:lstStyle/>
          <a:p>
            <a:pPr algn="ctr" defTabSz="914621"/>
            <a:r>
              <a:rPr lang="en-US" sz="1200" dirty="0" err="1">
                <a:solidFill>
                  <a:srgbClr val="000000"/>
                </a:solidFill>
                <a:latin typeface="IBM Plex Sans"/>
              </a:rPr>
              <a:t>deployment.yaml</a:t>
            </a:r>
            <a:endParaRPr lang="en-US" sz="1200" dirty="0">
              <a:solidFill>
                <a:srgbClr val="000000"/>
              </a:solidFill>
              <a:latin typeface="IBM Plex Sans"/>
            </a:endParaRPr>
          </a:p>
        </p:txBody>
      </p:sp>
      <p:sp>
        <p:nvSpPr>
          <p:cNvPr id="25" name="Rounded Rectangle 24"/>
          <p:cNvSpPr/>
          <p:nvPr/>
        </p:nvSpPr>
        <p:spPr>
          <a:xfrm>
            <a:off x="7170420" y="3131891"/>
            <a:ext cx="1085851" cy="570160"/>
          </a:xfrm>
          <a:prstGeom prst="roundRect">
            <a:avLst/>
          </a:prstGeom>
          <a:solidFill>
            <a:srgbClr val="DDE2FF"/>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400" dirty="0">
                <a:solidFill>
                  <a:srgbClr val="000000"/>
                </a:solidFill>
                <a:latin typeface="IBM Plex Sans"/>
              </a:rPr>
              <a:t>Storage</a:t>
            </a:r>
          </a:p>
          <a:p>
            <a:pPr algn="ctr" defTabSz="914621"/>
            <a:r>
              <a:rPr lang="en-US" sz="1400" dirty="0">
                <a:solidFill>
                  <a:srgbClr val="000000"/>
                </a:solidFill>
                <a:latin typeface="IBM Plex Sans"/>
              </a:rPr>
              <a:t>(</a:t>
            </a:r>
            <a:r>
              <a:rPr lang="en-US" sz="1400" dirty="0" err="1">
                <a:solidFill>
                  <a:srgbClr val="000000"/>
                </a:solidFill>
                <a:latin typeface="IBM Plex Sans"/>
              </a:rPr>
              <a:t>etcd</a:t>
            </a:r>
            <a:r>
              <a:rPr lang="en-US" sz="1400" dirty="0">
                <a:solidFill>
                  <a:srgbClr val="000000"/>
                </a:solidFill>
                <a:latin typeface="IBM Plex Sans"/>
              </a:rPr>
              <a:t>)</a:t>
            </a:r>
          </a:p>
        </p:txBody>
      </p:sp>
      <p:cxnSp>
        <p:nvCxnSpPr>
          <p:cNvPr id="26" name="Elbow Connector 25"/>
          <p:cNvCxnSpPr/>
          <p:nvPr/>
        </p:nvCxnSpPr>
        <p:spPr>
          <a:xfrm flipV="1">
            <a:off x="6941821" y="3130603"/>
            <a:ext cx="3421659" cy="285723"/>
          </a:xfrm>
          <a:prstGeom prst="bentConnector4">
            <a:avLst>
              <a:gd name="adj1" fmla="val 4926"/>
              <a:gd name="adj2" fmla="val 219464"/>
            </a:avLst>
          </a:prstGeom>
          <a:ln w="25400">
            <a:solidFill>
              <a:schemeClr val="tx1"/>
            </a:solidFill>
            <a:headEnd type="stealth" w="lg" len="lg"/>
            <a:tailEnd type="none" w="lg" len="lg"/>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11306143" y="3044951"/>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a:solidFill>
                  <a:srgbClr val="000000"/>
                </a:solidFill>
                <a:latin typeface="IBM Plex Sans"/>
              </a:rPr>
              <a:t>7</a:t>
            </a:r>
          </a:p>
        </p:txBody>
      </p:sp>
      <p:sp>
        <p:nvSpPr>
          <p:cNvPr id="28" name="Oval 27"/>
          <p:cNvSpPr/>
          <p:nvPr/>
        </p:nvSpPr>
        <p:spPr>
          <a:xfrm>
            <a:off x="6121401" y="2501103"/>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dirty="0">
                <a:solidFill>
                  <a:srgbClr val="000000"/>
                </a:solidFill>
                <a:latin typeface="IBM Plex Sans"/>
              </a:rPr>
              <a:t>1</a:t>
            </a:r>
          </a:p>
        </p:txBody>
      </p:sp>
      <p:sp>
        <p:nvSpPr>
          <p:cNvPr id="29" name="Oval 28"/>
          <p:cNvSpPr/>
          <p:nvPr/>
        </p:nvSpPr>
        <p:spPr>
          <a:xfrm>
            <a:off x="8083241" y="3286215"/>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a:solidFill>
                  <a:srgbClr val="000000"/>
                </a:solidFill>
                <a:latin typeface="IBM Plex Sans"/>
              </a:rPr>
              <a:t>2</a:t>
            </a:r>
          </a:p>
        </p:txBody>
      </p:sp>
      <p:sp>
        <p:nvSpPr>
          <p:cNvPr id="30" name="Oval 29"/>
          <p:cNvSpPr/>
          <p:nvPr/>
        </p:nvSpPr>
        <p:spPr>
          <a:xfrm>
            <a:off x="6923072" y="3687367"/>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a:solidFill>
                  <a:srgbClr val="000000"/>
                </a:solidFill>
                <a:latin typeface="IBM Plex Sans"/>
              </a:rPr>
              <a:t>3</a:t>
            </a:r>
          </a:p>
        </p:txBody>
      </p:sp>
      <p:sp>
        <p:nvSpPr>
          <p:cNvPr id="31" name="Oval 30"/>
          <p:cNvSpPr/>
          <p:nvPr/>
        </p:nvSpPr>
        <p:spPr>
          <a:xfrm>
            <a:off x="8176757" y="3948283"/>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dirty="0">
                <a:solidFill>
                  <a:srgbClr val="000000"/>
                </a:solidFill>
                <a:latin typeface="IBM Plex Sans"/>
              </a:rPr>
              <a:t>4</a:t>
            </a:r>
          </a:p>
        </p:txBody>
      </p:sp>
      <p:sp>
        <p:nvSpPr>
          <p:cNvPr id="32" name="Oval 31"/>
          <p:cNvSpPr/>
          <p:nvPr/>
        </p:nvSpPr>
        <p:spPr>
          <a:xfrm>
            <a:off x="10406503" y="2894411"/>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dirty="0">
                <a:solidFill>
                  <a:srgbClr val="000000"/>
                </a:solidFill>
                <a:latin typeface="IBM Plex Sans"/>
              </a:rPr>
              <a:t>6</a:t>
            </a:r>
          </a:p>
        </p:txBody>
      </p:sp>
      <p:sp>
        <p:nvSpPr>
          <p:cNvPr id="33" name="Rounded Rectangle 32"/>
          <p:cNvSpPr/>
          <p:nvPr/>
        </p:nvSpPr>
        <p:spPr>
          <a:xfrm>
            <a:off x="6197609" y="3963582"/>
            <a:ext cx="990593" cy="514351"/>
          </a:xfrm>
          <a:prstGeom prst="round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nchorCtr="1"/>
          <a:lstStyle/>
          <a:p>
            <a:pPr algn="ctr" defTabSz="914621"/>
            <a:r>
              <a:rPr lang="en-US" sz="1100" dirty="0">
                <a:solidFill>
                  <a:srgbClr val="000000"/>
                </a:solidFill>
                <a:latin typeface="IBM Plex Sans"/>
              </a:rPr>
              <a:t>Scheduler</a:t>
            </a:r>
          </a:p>
        </p:txBody>
      </p:sp>
      <p:sp>
        <p:nvSpPr>
          <p:cNvPr id="34" name="Oval 33"/>
          <p:cNvSpPr/>
          <p:nvPr/>
        </p:nvSpPr>
        <p:spPr>
          <a:xfrm>
            <a:off x="6320241" y="4325531"/>
            <a:ext cx="304800" cy="304800"/>
          </a:xfrm>
          <a:prstGeom prst="ellipse">
            <a:avLst/>
          </a:prstGeom>
          <a:solidFill>
            <a:srgbClr val="FFB3B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621"/>
            <a:r>
              <a:rPr lang="en-US" sz="1400">
                <a:solidFill>
                  <a:srgbClr val="000000"/>
                </a:solidFill>
                <a:latin typeface="IBM Plex Sans"/>
              </a:rPr>
              <a:t>5</a:t>
            </a:r>
          </a:p>
        </p:txBody>
      </p:sp>
    </p:spTree>
    <p:extLst>
      <p:ext uri="{BB962C8B-B14F-4D97-AF65-F5344CB8AC3E}">
        <p14:creationId xmlns:p14="http://schemas.microsoft.com/office/powerpoint/2010/main" val="2972319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1" grpId="0" animBg="1"/>
      <p:bldP spid="32" grpId="0" animBg="1"/>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0" name="Title 63"/>
          <p:cNvSpPr txBox="1">
            <a:spLocks noGrp="1"/>
          </p:cNvSpPr>
          <p:nvPr>
            <p:ph type="title"/>
          </p:nvPr>
        </p:nvSpPr>
        <p:spPr>
          <a:xfrm>
            <a:off x="280415" y="234040"/>
            <a:ext cx="8289843" cy="612918"/>
          </a:xfrm>
          <a:prstGeom prst="rect">
            <a:avLst/>
          </a:prstGeom>
        </p:spPr>
        <p:txBody>
          <a:bodyPr vert="horz" lIns="45719" tIns="45719" rIns="45719" bIns="45719" rtlCol="0" anchor="t">
            <a:noAutofit/>
          </a:bodyPr>
          <a:lstStyle>
            <a:lvl1pPr defTabSz="748707">
              <a:defRPr sz="2500"/>
            </a:lvl1pPr>
          </a:lstStyle>
          <a:p>
            <a:r>
              <a:rPr lang="en-US" sz="3200" dirty="0"/>
              <a:t>Enterprise Kubernetes - OpenShift</a:t>
            </a:r>
            <a:endParaRPr sz="3200" dirty="0"/>
          </a:p>
        </p:txBody>
      </p:sp>
      <p:sp>
        <p:nvSpPr>
          <p:cNvPr id="961" name="Slide Number Placeholder 3"/>
          <p:cNvSpPr txBox="1">
            <a:spLocks noGrp="1"/>
          </p:cNvSpPr>
          <p:nvPr>
            <p:ph type="sldNum" sz="quarter" idx="11"/>
          </p:nvPr>
        </p:nvSpPr>
        <p:spPr>
          <a:xfrm>
            <a:off x="11752580" y="6463248"/>
            <a:ext cx="13462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0" tIns="0" rIns="0" bIns="0" rtlCol="0" anchor="ctr"/>
          <a:lstStyle>
            <a:lvl1pPr>
              <a:defRPr sz="800">
                <a:solidFill>
                  <a:srgbClr val="2B2B2B"/>
                </a:solidFill>
                <a:latin typeface="IBM Plex Sans"/>
                <a:ea typeface="IBM Plex Sans"/>
                <a:cs typeface="IBM Plex Sans"/>
                <a:sym typeface="IBM Plex Sans"/>
              </a:defRPr>
            </a:lvl1pPr>
          </a:lstStyle>
          <a:p>
            <a:pPr defTabSz="914621"/>
            <a:fld id="{86CB4B4D-7CA3-9044-876B-883B54F8677D}" type="slidenum">
              <a:rPr/>
              <a:pPr defTabSz="914621"/>
              <a:t>15</a:t>
            </a:fld>
            <a:endParaRPr/>
          </a:p>
        </p:txBody>
      </p:sp>
      <p:sp>
        <p:nvSpPr>
          <p:cNvPr id="3" name="TextBox 2">
            <a:extLst>
              <a:ext uri="{FF2B5EF4-FFF2-40B4-BE49-F238E27FC236}">
                <a16:creationId xmlns:a16="http://schemas.microsoft.com/office/drawing/2014/main" id="{61F0C5CB-56AB-8A4F-BC44-EC9E0CB5C3BE}"/>
              </a:ext>
            </a:extLst>
          </p:cNvPr>
          <p:cNvSpPr txBox="1"/>
          <p:nvPr/>
        </p:nvSpPr>
        <p:spPr>
          <a:xfrm>
            <a:off x="280415" y="980470"/>
            <a:ext cx="5255769" cy="1426031"/>
          </a:xfrm>
          <a:prstGeom prst="rect">
            <a:avLst/>
          </a:prstGeom>
          <a:noFill/>
        </p:spPr>
        <p:txBody>
          <a:bodyPr wrap="square" rtlCol="0">
            <a:spAutoFit/>
          </a:bodyPr>
          <a:lstStyle/>
          <a:p>
            <a:pPr algn="l">
              <a:lnSpc>
                <a:spcPts val="1600"/>
              </a:lnSpc>
              <a:spcAft>
                <a:spcPts val="600"/>
              </a:spcAft>
            </a:pPr>
            <a:r>
              <a:rPr lang="en-US" sz="1400" dirty="0">
                <a:solidFill>
                  <a:schemeClr val="tx1"/>
                </a:solidFill>
                <a:latin typeface="IBM Plex Sans" charset="0"/>
                <a:ea typeface="IBM Plex Sans" charset="0"/>
                <a:cs typeface="IBM Plex Sans" charset="0"/>
              </a:rPr>
              <a:t>OpenShift Resource Types:</a:t>
            </a:r>
          </a:p>
          <a:p>
            <a:pPr algn="l">
              <a:lnSpc>
                <a:spcPts val="1600"/>
              </a:lnSpc>
              <a:spcAft>
                <a:spcPts val="600"/>
              </a:spcAft>
            </a:pPr>
            <a:endParaRPr lang="en-US" sz="1400" dirty="0">
              <a:solidFill>
                <a:schemeClr val="tx1"/>
              </a:solidFill>
              <a:latin typeface="IBM Plex Sans" charset="0"/>
              <a:ea typeface="IBM Plex Sans" charset="0"/>
              <a:cs typeface="IBM Plex Sans" charset="0"/>
            </a:endParaRPr>
          </a:p>
          <a:p>
            <a:pPr marL="171450" indent="-171450" algn="l">
              <a:lnSpc>
                <a:spcPts val="1600"/>
              </a:lnSpc>
              <a:spcAft>
                <a:spcPts val="600"/>
              </a:spcAft>
              <a:buFont typeface="Arial" panose="020B0604020202020204" pitchFamily="34" charset="0"/>
              <a:buChar char="•"/>
            </a:pPr>
            <a:r>
              <a:rPr lang="en-US" sz="1400" dirty="0">
                <a:latin typeface="IBM Plex Sans" charset="0"/>
                <a:ea typeface="IBM Plex Sans" charset="0"/>
                <a:cs typeface="IBM Plex Sans" charset="0"/>
              </a:rPr>
              <a:t>Deployment Configurations (dc)</a:t>
            </a:r>
          </a:p>
          <a:p>
            <a:pPr marL="171450" indent="-171450" algn="l">
              <a:lnSpc>
                <a:spcPts val="1600"/>
              </a:lnSpc>
              <a:spcAft>
                <a:spcPts val="600"/>
              </a:spcAft>
              <a:buFont typeface="Arial" panose="020B0604020202020204" pitchFamily="34" charset="0"/>
              <a:buChar char="•"/>
            </a:pPr>
            <a:r>
              <a:rPr lang="en-US" sz="1400" dirty="0">
                <a:solidFill>
                  <a:schemeClr val="tx1"/>
                </a:solidFill>
                <a:latin typeface="IBM Plex Sans" charset="0"/>
                <a:ea typeface="IBM Plex Sans" charset="0"/>
                <a:cs typeface="IBM Plex Sans" charset="0"/>
              </a:rPr>
              <a:t>Build Configuration (</a:t>
            </a:r>
            <a:r>
              <a:rPr lang="en-US" sz="1400" dirty="0" err="1">
                <a:solidFill>
                  <a:schemeClr val="tx1"/>
                </a:solidFill>
                <a:latin typeface="IBM Plex Sans" charset="0"/>
                <a:ea typeface="IBM Plex Sans" charset="0"/>
                <a:cs typeface="IBM Plex Sans" charset="0"/>
              </a:rPr>
              <a:t>bc</a:t>
            </a:r>
            <a:r>
              <a:rPr lang="en-US" sz="1400" dirty="0">
                <a:solidFill>
                  <a:schemeClr val="tx1"/>
                </a:solidFill>
                <a:latin typeface="IBM Plex Sans" charset="0"/>
                <a:ea typeface="IBM Plex Sans" charset="0"/>
                <a:cs typeface="IBM Plex Sans" charset="0"/>
              </a:rPr>
              <a:t>), used by source-to-image (S2I)</a:t>
            </a:r>
          </a:p>
          <a:p>
            <a:pPr marL="171450" indent="-171450" algn="l">
              <a:lnSpc>
                <a:spcPts val="1600"/>
              </a:lnSpc>
              <a:spcAft>
                <a:spcPts val="600"/>
              </a:spcAft>
              <a:buFont typeface="Arial" panose="020B0604020202020204" pitchFamily="34" charset="0"/>
              <a:buChar char="•"/>
            </a:pPr>
            <a:r>
              <a:rPr lang="en-US" sz="1400" dirty="0">
                <a:latin typeface="IBM Plex Sans" charset="0"/>
                <a:ea typeface="IBM Plex Sans" charset="0"/>
                <a:cs typeface="IBM Plex Sans" charset="0"/>
              </a:rPr>
              <a:t>Routes, a DNS host name as an ingress point for apps</a:t>
            </a:r>
            <a:endParaRPr lang="en-US" sz="1400" dirty="0">
              <a:solidFill>
                <a:schemeClr val="tx1"/>
              </a:solidFill>
              <a:latin typeface="IBM Plex Sans" charset="0"/>
              <a:ea typeface="IBM Plex Sans" charset="0"/>
              <a:cs typeface="IBM Plex Sans" charset="0"/>
            </a:endParaRPr>
          </a:p>
        </p:txBody>
      </p:sp>
      <p:grpSp>
        <p:nvGrpSpPr>
          <p:cNvPr id="7" name="Group 6">
            <a:extLst>
              <a:ext uri="{FF2B5EF4-FFF2-40B4-BE49-F238E27FC236}">
                <a16:creationId xmlns:a16="http://schemas.microsoft.com/office/drawing/2014/main" id="{16B37088-256B-244E-B03B-053B514C90D2}"/>
              </a:ext>
            </a:extLst>
          </p:cNvPr>
          <p:cNvGrpSpPr/>
          <p:nvPr/>
        </p:nvGrpSpPr>
        <p:grpSpPr>
          <a:xfrm>
            <a:off x="1418170" y="1552211"/>
            <a:ext cx="9355659" cy="4911037"/>
            <a:chOff x="542290" y="1748790"/>
            <a:chExt cx="9355659" cy="4911037"/>
          </a:xfrm>
        </p:grpSpPr>
        <p:pic>
          <p:nvPicPr>
            <p:cNvPr id="4" name="Picture 3">
              <a:extLst>
                <a:ext uri="{FF2B5EF4-FFF2-40B4-BE49-F238E27FC236}">
                  <a16:creationId xmlns:a16="http://schemas.microsoft.com/office/drawing/2014/main" id="{80B78C24-699B-4B49-B840-4ECBD8C50FB3}"/>
                </a:ext>
              </a:extLst>
            </p:cNvPr>
            <p:cNvPicPr>
              <a:picLocks noChangeAspect="1"/>
            </p:cNvPicPr>
            <p:nvPr/>
          </p:nvPicPr>
          <p:blipFill>
            <a:blip r:embed="rId3"/>
            <a:stretch>
              <a:fillRect/>
            </a:stretch>
          </p:blipFill>
          <p:spPr>
            <a:xfrm>
              <a:off x="542290" y="2956182"/>
              <a:ext cx="4347464" cy="2612251"/>
            </a:xfrm>
            <a:prstGeom prst="rect">
              <a:avLst/>
            </a:prstGeom>
          </p:spPr>
        </p:pic>
        <p:pic>
          <p:nvPicPr>
            <p:cNvPr id="5" name="Picture 4">
              <a:extLst>
                <a:ext uri="{FF2B5EF4-FFF2-40B4-BE49-F238E27FC236}">
                  <a16:creationId xmlns:a16="http://schemas.microsoft.com/office/drawing/2014/main" id="{3A99F3CA-C892-194C-AA1F-D6610B080D2B}"/>
                </a:ext>
              </a:extLst>
            </p:cNvPr>
            <p:cNvPicPr>
              <a:picLocks noChangeAspect="1"/>
            </p:cNvPicPr>
            <p:nvPr/>
          </p:nvPicPr>
          <p:blipFill>
            <a:blip r:embed="rId4"/>
            <a:stretch>
              <a:fillRect/>
            </a:stretch>
          </p:blipFill>
          <p:spPr>
            <a:xfrm>
              <a:off x="4744423" y="1748790"/>
              <a:ext cx="5153526" cy="3849745"/>
            </a:xfrm>
            <a:prstGeom prst="rect">
              <a:avLst/>
            </a:prstGeom>
          </p:spPr>
        </p:pic>
        <p:pic>
          <p:nvPicPr>
            <p:cNvPr id="6" name="Picture 5">
              <a:extLst>
                <a:ext uri="{FF2B5EF4-FFF2-40B4-BE49-F238E27FC236}">
                  <a16:creationId xmlns:a16="http://schemas.microsoft.com/office/drawing/2014/main" id="{5C5591DF-1B34-E049-9B07-0D2A49F1AFBF}"/>
                </a:ext>
              </a:extLst>
            </p:cNvPr>
            <p:cNvPicPr>
              <a:picLocks noChangeAspect="1"/>
            </p:cNvPicPr>
            <p:nvPr/>
          </p:nvPicPr>
          <p:blipFill>
            <a:blip r:embed="rId5"/>
            <a:stretch>
              <a:fillRect/>
            </a:stretch>
          </p:blipFill>
          <p:spPr>
            <a:xfrm>
              <a:off x="2501265" y="5465563"/>
              <a:ext cx="7189470" cy="1194264"/>
            </a:xfrm>
            <a:prstGeom prst="rect">
              <a:avLst/>
            </a:prstGeom>
          </p:spPr>
        </p:pic>
      </p:grpSp>
    </p:spTree>
    <p:extLst>
      <p:ext uri="{BB962C8B-B14F-4D97-AF65-F5344CB8AC3E}">
        <p14:creationId xmlns:p14="http://schemas.microsoft.com/office/powerpoint/2010/main" val="1569337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92071-CA46-634A-ABD7-C12BCCBD66E5}"/>
              </a:ext>
            </a:extLst>
          </p:cNvPr>
          <p:cNvSpPr>
            <a:spLocks noGrp="1"/>
          </p:cNvSpPr>
          <p:nvPr>
            <p:ph type="title"/>
          </p:nvPr>
        </p:nvSpPr>
        <p:spPr/>
        <p:txBody>
          <a:bodyPr/>
          <a:lstStyle/>
          <a:p>
            <a:r>
              <a:rPr lang="en-US" dirty="0"/>
              <a:t>Lab Time</a:t>
            </a:r>
          </a:p>
        </p:txBody>
      </p:sp>
    </p:spTree>
    <p:extLst>
      <p:ext uri="{BB962C8B-B14F-4D97-AF65-F5344CB8AC3E}">
        <p14:creationId xmlns:p14="http://schemas.microsoft.com/office/powerpoint/2010/main" val="3355454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B8A86-675E-7147-88DB-4A6E014CE39D}"/>
              </a:ext>
            </a:extLst>
          </p:cNvPr>
          <p:cNvSpPr>
            <a:spLocks noGrp="1"/>
          </p:cNvSpPr>
          <p:nvPr>
            <p:ph type="title"/>
          </p:nvPr>
        </p:nvSpPr>
        <p:spPr/>
        <p:txBody>
          <a:bodyPr/>
          <a:lstStyle/>
          <a:p>
            <a:r>
              <a:rPr lang="en-US" sz="10933" dirty="0"/>
              <a:t>What is container orchestration?</a:t>
            </a:r>
          </a:p>
        </p:txBody>
      </p:sp>
      <p:sp>
        <p:nvSpPr>
          <p:cNvPr id="3" name="Footer Placeholder 2">
            <a:extLst>
              <a:ext uri="{FF2B5EF4-FFF2-40B4-BE49-F238E27FC236}">
                <a16:creationId xmlns:a16="http://schemas.microsoft.com/office/drawing/2014/main" id="{C356E4FA-3A99-AC42-8A80-42455963C6D2}"/>
              </a:ext>
            </a:extLst>
          </p:cNvPr>
          <p:cNvSpPr>
            <a:spLocks noGrp="1"/>
          </p:cNvSpPr>
          <p:nvPr>
            <p:ph type="ftr" sz="quarter" idx="10"/>
          </p:nvPr>
        </p:nvSpPr>
        <p:spPr/>
        <p:txBody>
          <a:bodyPr/>
          <a:lstStyle/>
          <a:p>
            <a:r>
              <a:rPr lang="en-US">
                <a:solidFill>
                  <a:srgbClr val="000000"/>
                </a:solidFill>
              </a:rPr>
              <a:t>Group Name / DOC ID / Month XX, 2018 / © 2018 IBM Corporation</a:t>
            </a:r>
            <a:endParaRPr lang="en-US" dirty="0">
              <a:solidFill>
                <a:srgbClr val="000000"/>
              </a:solidFill>
            </a:endParaRPr>
          </a:p>
        </p:txBody>
      </p:sp>
      <p:sp>
        <p:nvSpPr>
          <p:cNvPr id="4" name="Slide Number Placeholder 3">
            <a:extLst>
              <a:ext uri="{FF2B5EF4-FFF2-40B4-BE49-F238E27FC236}">
                <a16:creationId xmlns:a16="http://schemas.microsoft.com/office/drawing/2014/main" id="{4C77E925-8FE5-5C4E-AEEE-963B1F13123A}"/>
              </a:ext>
            </a:extLst>
          </p:cNvPr>
          <p:cNvSpPr>
            <a:spLocks noGrp="1"/>
          </p:cNvSpPr>
          <p:nvPr>
            <p:ph type="sldNum" sz="quarter" idx="11"/>
          </p:nvPr>
        </p:nvSpPr>
        <p:spPr/>
        <p:txBody>
          <a:bodyPr/>
          <a:lstStyle/>
          <a:p>
            <a:pPr defTabSz="914621"/>
            <a:fld id="{59395FB3-9C97-154F-86B2-7E381B951268}" type="slidenum">
              <a:rPr lang="en-US">
                <a:solidFill>
                  <a:srgbClr val="000000"/>
                </a:solidFill>
              </a:rPr>
              <a:pPr defTabSz="914621"/>
              <a:t>2</a:t>
            </a:fld>
            <a:endParaRPr lang="en-US" dirty="0">
              <a:solidFill>
                <a:srgbClr val="000000"/>
              </a:solidFill>
            </a:endParaRPr>
          </a:p>
        </p:txBody>
      </p:sp>
    </p:spTree>
    <p:extLst>
      <p:ext uri="{BB962C8B-B14F-4D97-AF65-F5344CB8AC3E}">
        <p14:creationId xmlns:p14="http://schemas.microsoft.com/office/powerpoint/2010/main" val="3429249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16" y="234040"/>
            <a:ext cx="11633678" cy="680244"/>
          </a:xfrm>
        </p:spPr>
        <p:txBody>
          <a:bodyPr/>
          <a:lstStyle/>
          <a:p>
            <a:r>
              <a:rPr lang="en-US" dirty="0"/>
              <a:t>History of Kubernetes</a:t>
            </a:r>
          </a:p>
        </p:txBody>
      </p:sp>
      <p:sp>
        <p:nvSpPr>
          <p:cNvPr id="5" name="TextBox 4">
            <a:extLst>
              <a:ext uri="{FF2B5EF4-FFF2-40B4-BE49-F238E27FC236}">
                <a16:creationId xmlns:a16="http://schemas.microsoft.com/office/drawing/2014/main" id="{D7EDF6F6-E828-1C4D-80E4-185B5E623D86}"/>
              </a:ext>
            </a:extLst>
          </p:cNvPr>
          <p:cNvSpPr txBox="1"/>
          <p:nvPr/>
        </p:nvSpPr>
        <p:spPr>
          <a:xfrm>
            <a:off x="220780" y="574162"/>
            <a:ext cx="4860626" cy="272254"/>
          </a:xfrm>
          <a:prstGeom prst="rect">
            <a:avLst/>
          </a:prstGeom>
          <a:noFill/>
        </p:spPr>
        <p:txBody>
          <a:bodyPr wrap="none" rtlCol="0">
            <a:spAutoFit/>
          </a:bodyPr>
          <a:lstStyle/>
          <a:p>
            <a:pPr>
              <a:lnSpc>
                <a:spcPts val="1600"/>
              </a:lnSpc>
              <a:spcAft>
                <a:spcPts val="600"/>
              </a:spcAft>
            </a:pPr>
            <a:r>
              <a:rPr lang="en-US" sz="800" dirty="0">
                <a:solidFill>
                  <a:schemeClr val="tx1"/>
                </a:solidFill>
                <a:latin typeface="IBM Plex Sans" charset="0"/>
                <a:ea typeface="IBM Plex Sans" charset="0"/>
                <a:cs typeface="IBM Plex Sans" charset="0"/>
              </a:rPr>
              <a:t>source: </a:t>
            </a:r>
            <a:r>
              <a:rPr lang="en-US" sz="800" dirty="0">
                <a:hlinkClick r:id="rId3"/>
              </a:rPr>
              <a:t>https://kubernetes.io/blog/2018/07/20/the-history-of-kubernetes-the-community-behind-it/</a:t>
            </a:r>
            <a:endParaRPr lang="en-US" sz="800" dirty="0">
              <a:solidFill>
                <a:schemeClr val="tx1"/>
              </a:solidFill>
              <a:latin typeface="IBM Plex Sans" charset="0"/>
              <a:ea typeface="IBM Plex Sans" charset="0"/>
              <a:cs typeface="IBM Plex Sans" charset="0"/>
            </a:endParaRPr>
          </a:p>
        </p:txBody>
      </p:sp>
      <p:pic>
        <p:nvPicPr>
          <p:cNvPr id="6" name="Picture 5">
            <a:extLst>
              <a:ext uri="{FF2B5EF4-FFF2-40B4-BE49-F238E27FC236}">
                <a16:creationId xmlns:a16="http://schemas.microsoft.com/office/drawing/2014/main" id="{F694DD07-200F-C148-A770-0121065D34D1}"/>
              </a:ext>
            </a:extLst>
          </p:cNvPr>
          <p:cNvPicPr>
            <a:picLocks noChangeAspect="1"/>
          </p:cNvPicPr>
          <p:nvPr/>
        </p:nvPicPr>
        <p:blipFill>
          <a:blip r:embed="rId4"/>
          <a:stretch>
            <a:fillRect/>
          </a:stretch>
        </p:blipFill>
        <p:spPr>
          <a:xfrm>
            <a:off x="1887092" y="3911764"/>
            <a:ext cx="8417815" cy="2946236"/>
          </a:xfrm>
          <a:prstGeom prst="rect">
            <a:avLst/>
          </a:prstGeom>
        </p:spPr>
      </p:pic>
      <p:sp>
        <p:nvSpPr>
          <p:cNvPr id="7" name="Content Placeholder 2">
            <a:extLst>
              <a:ext uri="{FF2B5EF4-FFF2-40B4-BE49-F238E27FC236}">
                <a16:creationId xmlns:a16="http://schemas.microsoft.com/office/drawing/2014/main" id="{2B5C5695-4BDC-F647-BA37-85E51E766798}"/>
              </a:ext>
            </a:extLst>
          </p:cNvPr>
          <p:cNvSpPr txBox="1">
            <a:spLocks/>
          </p:cNvSpPr>
          <p:nvPr/>
        </p:nvSpPr>
        <p:spPr>
          <a:xfrm>
            <a:off x="316005" y="999965"/>
            <a:ext cx="11559988" cy="3078976"/>
          </a:xfrm>
          <a:prstGeom prst="rect">
            <a:avLst/>
          </a:prstGeom>
        </p:spPr>
        <p:txBody>
          <a:bodyPr vert="horz" lIns="0" tIns="0" rIns="0" bIns="0" rtlCol="0">
            <a:noAutofit/>
          </a:bodyPr>
          <a:lst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tx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tx1"/>
              </a:buClr>
              <a:buSzPct val="100000"/>
              <a:buFont typeface=".AppleSystemUIFont" charset="-120"/>
              <a:buChar char="–"/>
              <a:tabLst/>
              <a:defRPr sz="1600">
                <a:solidFill>
                  <a:schemeClr val="tx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tx1"/>
              </a:buClr>
              <a:buSzPct val="100000"/>
              <a:buFont typeface="Arial" panose="020B0604020202020204" pitchFamily="34" charset="0"/>
              <a:buChar char="•"/>
              <a:tabLst/>
              <a:defRPr sz="1600">
                <a:solidFill>
                  <a:schemeClr val="tx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tx1"/>
              </a:buClr>
              <a:buSzPct val="100000"/>
              <a:buFont typeface=".AppleSystemUIFont" charset="-120"/>
              <a:buChar char="–"/>
              <a:tabLst/>
              <a:defRPr sz="1600" baseline="0">
                <a:solidFill>
                  <a:schemeClr val="tx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tx1"/>
              </a:buClr>
              <a:buFont typeface=".AppleSystemUIFont" charset="-120"/>
              <a:buChar char="»"/>
              <a:tabLst/>
              <a:defRPr sz="1600">
                <a:solidFill>
                  <a:schemeClr val="tx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a:lstStyle>
          <a:p>
            <a:pPr>
              <a:lnSpc>
                <a:spcPct val="100000"/>
              </a:lnSpc>
              <a:spcAft>
                <a:spcPts val="0"/>
              </a:spcAft>
            </a:pPr>
            <a:r>
              <a:rPr lang="en-US" sz="1100" kern="0" dirty="0"/>
              <a:t>Kubernetes (“K8s” or “</a:t>
            </a:r>
            <a:r>
              <a:rPr lang="en-US" sz="1100" kern="0" dirty="0" err="1"/>
              <a:t>Kube</a:t>
            </a:r>
            <a:r>
              <a:rPr lang="en-US" sz="1100" kern="0" dirty="0"/>
              <a:t>”, </a:t>
            </a:r>
            <a:r>
              <a:rPr lang="el-GR" sz="1100" kern="0" dirty="0">
                <a:hlinkClick r:id="rId5" tooltip="wikt:κυβερνήτης"/>
              </a:rPr>
              <a:t>κυβερνήτης</a:t>
            </a:r>
            <a:r>
              <a:rPr lang="el-GR" sz="1100" kern="0" dirty="0"/>
              <a:t> </a:t>
            </a:r>
            <a:r>
              <a:rPr lang="en-US" sz="1100" kern="0" dirty="0"/>
              <a:t>&gt; Gr. "</a:t>
            </a:r>
            <a:r>
              <a:rPr lang="en-US" sz="1100" kern="0" dirty="0">
                <a:hlinkClick r:id="rId6" tooltip="Helmsman"/>
              </a:rPr>
              <a:t>helmsman</a:t>
            </a:r>
            <a:r>
              <a:rPr lang="en-US" sz="1100" kern="0" dirty="0"/>
              <a:t>" or "pilot"),  originally designed by Google, </a:t>
            </a:r>
          </a:p>
          <a:p>
            <a:pPr>
              <a:lnSpc>
                <a:spcPct val="100000"/>
              </a:lnSpc>
              <a:spcAft>
                <a:spcPts val="0"/>
              </a:spcAft>
            </a:pPr>
            <a:r>
              <a:rPr lang="en-US" sz="1100" kern="0" dirty="0"/>
              <a:t>now maintained by the </a:t>
            </a:r>
            <a:r>
              <a:rPr lang="en-US" sz="1100" u="sng" kern="0" dirty="0">
                <a:hlinkClick r:id="rId7"/>
              </a:rPr>
              <a:t>Cloud Native Computing Foundation </a:t>
            </a:r>
            <a:r>
              <a:rPr lang="en-US" sz="1100" kern="0" dirty="0">
                <a:hlinkClick r:id="rId7"/>
              </a:rPr>
              <a:t>(CNCF)</a:t>
            </a:r>
            <a:r>
              <a:rPr lang="en-US" sz="1100" kern="0" dirty="0"/>
              <a:t>. </a:t>
            </a:r>
          </a:p>
          <a:p>
            <a:pPr>
              <a:lnSpc>
                <a:spcPct val="100000"/>
              </a:lnSpc>
              <a:spcAft>
                <a:spcPts val="0"/>
              </a:spcAft>
            </a:pPr>
            <a:endParaRPr lang="en-US" sz="1100" kern="0" dirty="0"/>
          </a:p>
          <a:p>
            <a:pPr>
              <a:lnSpc>
                <a:spcPct val="100000"/>
              </a:lnSpc>
              <a:spcAft>
                <a:spcPts val="0"/>
              </a:spcAft>
            </a:pPr>
            <a:r>
              <a:rPr lang="en-US" sz="1100" kern="0" dirty="0"/>
              <a:t>2003-2004, Borg System, Google’s proprietary specific cluster management system,</a:t>
            </a:r>
          </a:p>
          <a:p>
            <a:pPr>
              <a:lnSpc>
                <a:spcPct val="100000"/>
              </a:lnSpc>
              <a:spcAft>
                <a:spcPts val="0"/>
              </a:spcAft>
            </a:pPr>
            <a:r>
              <a:rPr lang="en-US" sz="1100" kern="0" dirty="0"/>
              <a:t>In 2013... container orchestration existed… but not in cloud and not in the enterprise. Docker changed all of that by popularizing a lightweight container runtime and providing a simple way to package, distribute and deploy applications. </a:t>
            </a:r>
          </a:p>
          <a:p>
            <a:pPr>
              <a:spcAft>
                <a:spcPts val="0"/>
              </a:spcAft>
            </a:pPr>
            <a:r>
              <a:rPr lang="en-US" sz="1100" kern="0" dirty="0"/>
              <a:t>The basic feature set for an orchestrator MVP was:</a:t>
            </a:r>
          </a:p>
          <a:p>
            <a:pPr marL="102870" indent="-285750">
              <a:lnSpc>
                <a:spcPct val="100000"/>
              </a:lnSpc>
              <a:spcAft>
                <a:spcPts val="0"/>
              </a:spcAft>
              <a:buFont typeface="Arial" panose="020B0604020202020204" pitchFamily="34" charset="0"/>
              <a:buChar char="•"/>
            </a:pPr>
            <a:r>
              <a:rPr lang="en-US" sz="1100" kern="0" dirty="0"/>
              <a:t>Replication to deploy multiple instances of an application</a:t>
            </a:r>
          </a:p>
          <a:p>
            <a:pPr marL="102870" indent="-285750">
              <a:lnSpc>
                <a:spcPct val="100000"/>
              </a:lnSpc>
              <a:spcAft>
                <a:spcPts val="0"/>
              </a:spcAft>
              <a:buFont typeface="Arial" panose="020B0604020202020204" pitchFamily="34" charset="0"/>
              <a:buChar char="•"/>
            </a:pPr>
            <a:r>
              <a:rPr lang="en-US" sz="1100" kern="0" dirty="0"/>
              <a:t>Load balancing and service discovery to route traffic to these replicated containers</a:t>
            </a:r>
          </a:p>
          <a:p>
            <a:pPr marL="102870" indent="-285750">
              <a:lnSpc>
                <a:spcPct val="100000"/>
              </a:lnSpc>
              <a:spcAft>
                <a:spcPts val="0"/>
              </a:spcAft>
              <a:buFont typeface="Arial" panose="020B0604020202020204" pitchFamily="34" charset="0"/>
              <a:buChar char="•"/>
            </a:pPr>
            <a:r>
              <a:rPr lang="en-US" sz="1100" kern="0" dirty="0"/>
              <a:t>Basic health checking and repair to ensure a self-healing system</a:t>
            </a:r>
          </a:p>
          <a:p>
            <a:pPr marL="102870" indent="-285750">
              <a:lnSpc>
                <a:spcPct val="100000"/>
              </a:lnSpc>
              <a:spcAft>
                <a:spcPts val="0"/>
              </a:spcAft>
              <a:buFont typeface="Arial" panose="020B0604020202020204" pitchFamily="34" charset="0"/>
              <a:buChar char="•"/>
            </a:pPr>
            <a:r>
              <a:rPr lang="en-US" sz="1100" kern="0" dirty="0"/>
              <a:t>Scheduling to group many machines into a single pool and distribute work to them</a:t>
            </a:r>
          </a:p>
          <a:p>
            <a:pPr indent="-228600">
              <a:lnSpc>
                <a:spcPct val="100000"/>
              </a:lnSpc>
              <a:spcAft>
                <a:spcPts val="0"/>
              </a:spcAft>
            </a:pPr>
            <a:endParaRPr lang="en-US" sz="1100" kern="0" dirty="0"/>
          </a:p>
          <a:p>
            <a:pPr indent="-228600">
              <a:lnSpc>
                <a:spcPct val="100000"/>
              </a:lnSpc>
              <a:spcAft>
                <a:spcPts val="0"/>
              </a:spcAft>
            </a:pPr>
            <a:r>
              <a:rPr lang="en-US" sz="1100" kern="0" dirty="0"/>
              <a:t>June of 2014 , Google open-sourced Kubernetes, as a generic cluster management system. The OpenShift team at Red Hat had joined even prior to launch. </a:t>
            </a:r>
          </a:p>
          <a:p>
            <a:pPr indent="-228600">
              <a:lnSpc>
                <a:spcPct val="100000"/>
              </a:lnSpc>
              <a:spcAft>
                <a:spcPts val="0"/>
              </a:spcAft>
            </a:pPr>
            <a:r>
              <a:rPr lang="en-US" sz="1100" kern="0" dirty="0"/>
              <a:t>July 21, 2015 , Kubernetes v1.0, Google partnered with the Linux Foundation to form the CNCF. </a:t>
            </a:r>
          </a:p>
          <a:p>
            <a:pPr indent="-228600">
              <a:lnSpc>
                <a:spcPct val="100000"/>
              </a:lnSpc>
              <a:spcAft>
                <a:spcPts val="0"/>
              </a:spcAft>
            </a:pPr>
            <a:r>
              <a:rPr lang="en-US" sz="1100" dirty="0"/>
              <a:t>December 2016, Kubernetes v1.5 introduced Container Runtime Interface (CRI).</a:t>
            </a:r>
          </a:p>
          <a:p>
            <a:pPr indent="-228600">
              <a:lnSpc>
                <a:spcPct val="100000"/>
              </a:lnSpc>
              <a:spcAft>
                <a:spcPts val="0"/>
              </a:spcAft>
            </a:pPr>
            <a:r>
              <a:rPr lang="en-US" sz="1100" kern="0" dirty="0"/>
              <a:t>June 2017, Kubernetes v1.7 introduced Custom Resource Definitions (CRD)</a:t>
            </a:r>
          </a:p>
          <a:p>
            <a:pPr indent="-228600">
              <a:lnSpc>
                <a:spcPct val="100000"/>
              </a:lnSpc>
              <a:spcAft>
                <a:spcPts val="0"/>
              </a:spcAft>
            </a:pPr>
            <a:r>
              <a:rPr lang="en-US" sz="1100" kern="0" dirty="0"/>
              <a:t>Current contributors: (1) Google, (2) VMWare, (3) IBM &amp; RedHat, (4) Microsoft, (5) Independent.</a:t>
            </a:r>
          </a:p>
        </p:txBody>
      </p:sp>
    </p:spTree>
    <p:extLst>
      <p:ext uri="{BB962C8B-B14F-4D97-AF65-F5344CB8AC3E}">
        <p14:creationId xmlns:p14="http://schemas.microsoft.com/office/powerpoint/2010/main" val="3323086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Title 63"/>
          <p:cNvSpPr txBox="1">
            <a:spLocks noGrp="1"/>
          </p:cNvSpPr>
          <p:nvPr>
            <p:ph type="title"/>
          </p:nvPr>
        </p:nvSpPr>
        <p:spPr>
          <a:xfrm>
            <a:off x="280415" y="234040"/>
            <a:ext cx="11606785" cy="714650"/>
          </a:xfrm>
          <a:prstGeom prst="rect">
            <a:avLst/>
          </a:prstGeom>
        </p:spPr>
        <p:txBody>
          <a:bodyPr vert="horz" lIns="45719" tIns="45719" rIns="45719" bIns="45719" rtlCol="0" anchor="t">
            <a:noAutofit/>
          </a:bodyPr>
          <a:lstStyle>
            <a:lvl1pPr defTabSz="748707">
              <a:defRPr sz="2500"/>
            </a:lvl1pPr>
          </a:lstStyle>
          <a:p>
            <a:r>
              <a:rPr lang="en-US" sz="3200" dirty="0"/>
              <a:t>C</a:t>
            </a:r>
            <a:r>
              <a:rPr sz="3200" dirty="0"/>
              <a:t>ontainer </a:t>
            </a:r>
            <a:r>
              <a:rPr lang="en-US" sz="3200" dirty="0"/>
              <a:t>O</a:t>
            </a:r>
            <a:r>
              <a:rPr sz="3200" dirty="0"/>
              <a:t>rchestration</a:t>
            </a:r>
          </a:p>
        </p:txBody>
      </p:sp>
      <p:sp>
        <p:nvSpPr>
          <p:cNvPr id="834" name="Slide Number Placeholder 3"/>
          <p:cNvSpPr txBox="1">
            <a:spLocks noGrp="1"/>
          </p:cNvSpPr>
          <p:nvPr>
            <p:ph type="sldNum" sz="quarter" idx="11"/>
          </p:nvPr>
        </p:nvSpPr>
        <p:spPr>
          <a:xfrm>
            <a:off x="11752580" y="6463248"/>
            <a:ext cx="134621" cy="127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0" tIns="0" rIns="0" bIns="0" rtlCol="0" anchor="ctr"/>
          <a:lstStyle>
            <a:lvl1pPr>
              <a:defRPr sz="800">
                <a:solidFill>
                  <a:srgbClr val="2B2B2B"/>
                </a:solidFill>
                <a:latin typeface="IBM Plex Sans"/>
                <a:ea typeface="IBM Plex Sans"/>
                <a:cs typeface="IBM Plex Sans"/>
                <a:sym typeface="IBM Plex Sans"/>
              </a:defRPr>
            </a:lvl1pPr>
          </a:lstStyle>
          <a:p>
            <a:pPr defTabSz="914621"/>
            <a:fld id="{86CB4B4D-7CA3-9044-876B-883B54F8677D}" type="slidenum">
              <a:rPr/>
              <a:pPr defTabSz="914621"/>
              <a:t>4</a:t>
            </a:fld>
            <a:endParaRPr/>
          </a:p>
        </p:txBody>
      </p:sp>
      <p:sp>
        <p:nvSpPr>
          <p:cNvPr id="831" name="Content Placeholder 64"/>
          <p:cNvSpPr txBox="1">
            <a:spLocks noGrp="1"/>
          </p:cNvSpPr>
          <p:nvPr>
            <p:ph type="body" idx="4294967295"/>
          </p:nvPr>
        </p:nvSpPr>
        <p:spPr>
          <a:xfrm>
            <a:off x="1377772" y="1109817"/>
            <a:ext cx="4413427" cy="5588009"/>
          </a:xfrm>
          <a:prstGeom prst="rect">
            <a:avLst/>
          </a:prstGeom>
        </p:spPr>
        <p:txBody>
          <a:bodyPr/>
          <a:lstStyle/>
          <a:p>
            <a:pPr marL="182880" lvl="1" indent="-228600">
              <a:lnSpc>
                <a:spcPct val="150000"/>
              </a:lnSpc>
              <a:spcAft>
                <a:spcPts val="0"/>
              </a:spcAft>
              <a:buFont typeface="Arial" panose="020B0604020202020204" pitchFamily="34" charset="0"/>
              <a:buChar char="•"/>
            </a:pPr>
            <a:r>
              <a:rPr lang="en-US" sz="1800" dirty="0"/>
              <a:t>Provision, manage, scale containers</a:t>
            </a:r>
          </a:p>
          <a:p>
            <a:pPr marL="182880" indent="-228600">
              <a:lnSpc>
                <a:spcPct val="150000"/>
              </a:lnSpc>
              <a:spcAft>
                <a:spcPts val="0"/>
              </a:spcAft>
              <a:buFont typeface="Arial" panose="020B0604020202020204" pitchFamily="34" charset="0"/>
              <a:buChar char="•"/>
            </a:pPr>
            <a:r>
              <a:rPr lang="en-US" sz="1800" dirty="0"/>
              <a:t>Manage resources</a:t>
            </a:r>
          </a:p>
          <a:p>
            <a:pPr marL="411475" lvl="2" indent="-228600">
              <a:lnSpc>
                <a:spcPct val="150000"/>
              </a:lnSpc>
              <a:spcAft>
                <a:spcPts val="0"/>
              </a:spcAft>
            </a:pPr>
            <a:r>
              <a:rPr lang="en-US" sz="1800" dirty="0"/>
              <a:t>Volumes</a:t>
            </a:r>
          </a:p>
          <a:p>
            <a:pPr marL="411475" lvl="2" indent="-228600">
              <a:lnSpc>
                <a:spcPct val="150000"/>
              </a:lnSpc>
              <a:spcAft>
                <a:spcPts val="0"/>
              </a:spcAft>
            </a:pPr>
            <a:r>
              <a:rPr lang="en-US" sz="1800" dirty="0"/>
              <a:t>Networks</a:t>
            </a:r>
          </a:p>
          <a:p>
            <a:pPr marL="411475" lvl="2" indent="-228600">
              <a:lnSpc>
                <a:spcPct val="150000"/>
              </a:lnSpc>
              <a:spcAft>
                <a:spcPts val="0"/>
              </a:spcAft>
            </a:pPr>
            <a:r>
              <a:rPr lang="en-US" sz="1800" dirty="0"/>
              <a:t>Secrets</a:t>
            </a:r>
          </a:p>
          <a:p>
            <a:pPr marL="411475" lvl="2" indent="-228600">
              <a:lnSpc>
                <a:spcPct val="150000"/>
              </a:lnSpc>
              <a:spcAft>
                <a:spcPts val="0"/>
              </a:spcAft>
            </a:pPr>
            <a:r>
              <a:rPr lang="en-US" sz="1800" dirty="0"/>
              <a:t>Environment Variables</a:t>
            </a:r>
          </a:p>
          <a:p>
            <a:pPr marL="182880" indent="-228600">
              <a:lnSpc>
                <a:spcPct val="150000"/>
              </a:lnSpc>
              <a:spcAft>
                <a:spcPts val="0"/>
              </a:spcAft>
              <a:buFont typeface="Arial" panose="020B0604020202020204" pitchFamily="34" charset="0"/>
              <a:buChar char="•"/>
              <a:defRPr>
                <a:solidFill>
                  <a:srgbClr val="2B2B2B"/>
                </a:solidFill>
              </a:defRPr>
            </a:pPr>
            <a:r>
              <a:rPr sz="1800" dirty="0"/>
              <a:t>Replication</a:t>
            </a:r>
          </a:p>
          <a:p>
            <a:pPr marL="182880" indent="-228600">
              <a:lnSpc>
                <a:spcPct val="150000"/>
              </a:lnSpc>
              <a:spcAft>
                <a:spcPts val="0"/>
              </a:spcAft>
              <a:buFont typeface="Arial" panose="020B0604020202020204" pitchFamily="34" charset="0"/>
              <a:buChar char="•"/>
              <a:defRPr>
                <a:solidFill>
                  <a:srgbClr val="2B2B2B"/>
                </a:solidFill>
              </a:defRPr>
            </a:pPr>
            <a:r>
              <a:rPr lang="en-US" sz="1800" dirty="0"/>
              <a:t>Service discovery</a:t>
            </a:r>
          </a:p>
          <a:p>
            <a:pPr marL="182880" indent="-228600">
              <a:lnSpc>
                <a:spcPct val="150000"/>
              </a:lnSpc>
              <a:spcAft>
                <a:spcPts val="0"/>
              </a:spcAft>
              <a:buFont typeface="Arial" panose="020B0604020202020204" pitchFamily="34" charset="0"/>
              <a:buChar char="•"/>
              <a:defRPr>
                <a:solidFill>
                  <a:srgbClr val="2B2B2B"/>
                </a:solidFill>
              </a:defRPr>
            </a:pPr>
            <a:r>
              <a:rPr sz="1800" dirty="0"/>
              <a:t>Health management</a:t>
            </a:r>
            <a:endParaRPr lang="en-US" sz="1800" dirty="0"/>
          </a:p>
          <a:p>
            <a:pPr marL="182880" indent="-228600">
              <a:lnSpc>
                <a:spcPct val="150000"/>
              </a:lnSpc>
              <a:spcAft>
                <a:spcPts val="0"/>
              </a:spcAft>
              <a:buFont typeface="Arial" panose="020B0604020202020204" pitchFamily="34" charset="0"/>
              <a:buChar char="•"/>
              <a:defRPr>
                <a:solidFill>
                  <a:srgbClr val="2B2B2B"/>
                </a:solidFill>
              </a:defRPr>
            </a:pPr>
            <a:r>
              <a:rPr lang="en-US" sz="1800" dirty="0"/>
              <a:t>Cluster management</a:t>
            </a:r>
          </a:p>
          <a:p>
            <a:pPr marL="182880" indent="-228600">
              <a:lnSpc>
                <a:spcPct val="150000"/>
              </a:lnSpc>
              <a:spcAft>
                <a:spcPts val="0"/>
              </a:spcAft>
              <a:buFont typeface="Arial" panose="020B0604020202020204" pitchFamily="34" charset="0"/>
              <a:buChar char="•"/>
              <a:defRPr>
                <a:solidFill>
                  <a:srgbClr val="2B2B2B"/>
                </a:solidFill>
              </a:defRPr>
            </a:pPr>
            <a:r>
              <a:rPr lang="en-US" sz="1800" dirty="0"/>
              <a:t>Scheduling</a:t>
            </a:r>
          </a:p>
          <a:p>
            <a:pPr marL="182880" indent="-228600">
              <a:lnSpc>
                <a:spcPct val="150000"/>
              </a:lnSpc>
              <a:spcAft>
                <a:spcPts val="0"/>
              </a:spcAft>
              <a:buFont typeface="Arial" panose="020B0604020202020204" pitchFamily="34" charset="0"/>
              <a:buChar char="•"/>
            </a:pPr>
            <a:r>
              <a:rPr lang="en-US" sz="1800" dirty="0"/>
              <a:t>Declarative state management</a:t>
            </a:r>
            <a:endParaRPr lang="en-US" sz="2000" dirty="0"/>
          </a:p>
        </p:txBody>
      </p:sp>
      <p:sp>
        <p:nvSpPr>
          <p:cNvPr id="68" name="Content Placeholder 64">
            <a:extLst>
              <a:ext uri="{FF2B5EF4-FFF2-40B4-BE49-F238E27FC236}">
                <a16:creationId xmlns:a16="http://schemas.microsoft.com/office/drawing/2014/main" id="{35E7E40C-7DF8-8D49-B112-E28F4C2B9887}"/>
              </a:ext>
            </a:extLst>
          </p:cNvPr>
          <p:cNvSpPr txBox="1">
            <a:spLocks/>
          </p:cNvSpPr>
          <p:nvPr/>
        </p:nvSpPr>
        <p:spPr>
          <a:xfrm>
            <a:off x="7040501" y="1223670"/>
            <a:ext cx="4846699" cy="2424966"/>
          </a:xfrm>
          <a:prstGeom prst="rect">
            <a:avLst/>
          </a:prstGeom>
        </p:spPr>
        <p:txBody>
          <a:bodyPr vert="horz" lIns="0" tIns="0" rIns="0" bIns="0" rtlCol="0">
            <a:noAutofit/>
          </a:bodyPr>
          <a:lstStyle>
            <a:lvl1pPr marL="0" indent="0" algn="l" rtl="0" eaLnBrk="1" fontAlgn="base" hangingPunct="1">
              <a:lnSpc>
                <a:spcPts val="2133"/>
              </a:lnSpc>
              <a:spcBef>
                <a:spcPts val="0"/>
              </a:spcBef>
              <a:spcAft>
                <a:spcPts val="800"/>
              </a:spcAft>
              <a:buClr>
                <a:schemeClr val="tx1"/>
              </a:buClr>
              <a:buSzPct val="90000"/>
              <a:buFont typeface="Wingdings" pitchFamily="2" charset="2"/>
              <a:buNone/>
              <a:defRPr sz="1600">
                <a:solidFill>
                  <a:schemeClr val="tx1"/>
                </a:solidFill>
                <a:latin typeface="IBM Plex Sans" charset="0"/>
                <a:ea typeface="IBM Plex Sans" charset="0"/>
                <a:cs typeface="IBM Plex Sans" charset="0"/>
              </a:defRPr>
            </a:lvl1pPr>
            <a:lvl2pPr marL="228594" indent="-228594" algn="l" rtl="0" eaLnBrk="1" fontAlgn="base" hangingPunct="1">
              <a:lnSpc>
                <a:spcPts val="2133"/>
              </a:lnSpc>
              <a:spcBef>
                <a:spcPts val="0"/>
              </a:spcBef>
              <a:spcAft>
                <a:spcPts val="800"/>
              </a:spcAft>
              <a:buClr>
                <a:schemeClr val="tx1"/>
              </a:buClr>
              <a:buSzPct val="100000"/>
              <a:buFont typeface=".AppleSystemUIFont" charset="-120"/>
              <a:buChar char="–"/>
              <a:tabLst/>
              <a:defRPr sz="1600">
                <a:solidFill>
                  <a:schemeClr val="tx1"/>
                </a:solidFill>
                <a:latin typeface="IBM Plex Sans" charset="0"/>
                <a:ea typeface="IBM Plex Sans" charset="0"/>
                <a:cs typeface="IBM Plex Sans" charset="0"/>
              </a:defRPr>
            </a:lvl2pPr>
            <a:lvl3pPr marL="457189" indent="-188379" algn="l" rtl="0" eaLnBrk="1" fontAlgn="base" hangingPunct="1">
              <a:lnSpc>
                <a:spcPts val="2133"/>
              </a:lnSpc>
              <a:spcBef>
                <a:spcPts val="0"/>
              </a:spcBef>
              <a:spcAft>
                <a:spcPts val="800"/>
              </a:spcAft>
              <a:buClr>
                <a:schemeClr val="tx1"/>
              </a:buClr>
              <a:buSzPct val="100000"/>
              <a:buFont typeface="Arial" panose="020B0604020202020204" pitchFamily="34" charset="0"/>
              <a:buChar char="•"/>
              <a:tabLst/>
              <a:defRPr sz="1600">
                <a:solidFill>
                  <a:schemeClr val="tx1"/>
                </a:solidFill>
                <a:latin typeface="IBM Plex Sans" charset="0"/>
                <a:ea typeface="IBM Plex Sans" charset="0"/>
                <a:cs typeface="IBM Plex Sans" charset="0"/>
              </a:defRPr>
            </a:lvl3pPr>
            <a:lvl4pPr marL="838179" indent="-258227" algn="l" rtl="0" eaLnBrk="1" fontAlgn="base" hangingPunct="1">
              <a:lnSpc>
                <a:spcPts val="2133"/>
              </a:lnSpc>
              <a:spcBef>
                <a:spcPts val="0"/>
              </a:spcBef>
              <a:spcAft>
                <a:spcPts val="800"/>
              </a:spcAft>
              <a:buClr>
                <a:schemeClr val="tx1"/>
              </a:buClr>
              <a:buSzPct val="100000"/>
              <a:buFont typeface=".AppleSystemUIFont" charset="-120"/>
              <a:buChar char="–"/>
              <a:tabLst/>
              <a:defRPr sz="1600" baseline="0">
                <a:solidFill>
                  <a:schemeClr val="tx1"/>
                </a:solidFill>
                <a:latin typeface="IBM Plex Sans" charset="0"/>
                <a:ea typeface="IBM Plex Sans" charset="0"/>
                <a:cs typeface="IBM Plex Sans" charset="0"/>
              </a:defRPr>
            </a:lvl4pPr>
            <a:lvl5pPr marL="1071007" indent="-228594" algn="l" rtl="0" eaLnBrk="1" fontAlgn="base" hangingPunct="1">
              <a:lnSpc>
                <a:spcPts val="2133"/>
              </a:lnSpc>
              <a:spcBef>
                <a:spcPts val="0"/>
              </a:spcBef>
              <a:spcAft>
                <a:spcPts val="800"/>
              </a:spcAft>
              <a:buClr>
                <a:schemeClr val="tx1"/>
              </a:buClr>
              <a:buFont typeface=".AppleSystemUIFont" charset="-120"/>
              <a:buChar char="»"/>
              <a:tabLst/>
              <a:defRPr sz="1600">
                <a:solidFill>
                  <a:schemeClr val="tx1"/>
                </a:solidFill>
                <a:latin typeface="IBM Plex Sans" charset="0"/>
                <a:ea typeface="IBM Plex Sans" charset="0"/>
                <a:cs typeface="IBM Plex Sans" charset="0"/>
              </a:defRPr>
            </a:lvl5pPr>
            <a:lvl6pPr marL="2111549" indent="-172886" algn="l" rtl="0" eaLnBrk="1" fontAlgn="base" hangingPunct="1">
              <a:spcBef>
                <a:spcPct val="20000"/>
              </a:spcBef>
              <a:spcAft>
                <a:spcPct val="0"/>
              </a:spcAft>
              <a:buClr>
                <a:schemeClr val="bg1"/>
              </a:buClr>
              <a:buChar char="»"/>
              <a:defRPr sz="1692">
                <a:solidFill>
                  <a:schemeClr val="bg1"/>
                </a:solidFill>
                <a:latin typeface="Arial" charset="0"/>
              </a:defRPr>
            </a:lvl6pPr>
            <a:lvl7pPr marL="2594956" indent="-172886" algn="l" rtl="0" eaLnBrk="1" fontAlgn="base" hangingPunct="1">
              <a:spcBef>
                <a:spcPct val="20000"/>
              </a:spcBef>
              <a:spcAft>
                <a:spcPct val="0"/>
              </a:spcAft>
              <a:buClr>
                <a:schemeClr val="bg1"/>
              </a:buClr>
              <a:buChar char="»"/>
              <a:defRPr sz="1692">
                <a:solidFill>
                  <a:schemeClr val="bg1"/>
                </a:solidFill>
                <a:latin typeface="Arial" charset="0"/>
              </a:defRPr>
            </a:lvl7pPr>
            <a:lvl8pPr marL="3078364" indent="-172886" algn="l" rtl="0" eaLnBrk="1" fontAlgn="base" hangingPunct="1">
              <a:spcBef>
                <a:spcPct val="20000"/>
              </a:spcBef>
              <a:spcAft>
                <a:spcPct val="0"/>
              </a:spcAft>
              <a:buClr>
                <a:schemeClr val="bg1"/>
              </a:buClr>
              <a:buChar char="»"/>
              <a:defRPr sz="1692">
                <a:solidFill>
                  <a:schemeClr val="bg1"/>
                </a:solidFill>
                <a:latin typeface="Arial" charset="0"/>
              </a:defRPr>
            </a:lvl8pPr>
            <a:lvl9pPr marL="3561772" indent="-172886" algn="l" rtl="0" eaLnBrk="1" fontAlgn="base" hangingPunct="1">
              <a:spcBef>
                <a:spcPct val="20000"/>
              </a:spcBef>
              <a:spcAft>
                <a:spcPct val="0"/>
              </a:spcAft>
              <a:buClr>
                <a:schemeClr val="bg1"/>
              </a:buClr>
              <a:buChar char="»"/>
              <a:defRPr sz="1692">
                <a:solidFill>
                  <a:schemeClr val="bg1"/>
                </a:solidFill>
                <a:latin typeface="Arial" charset="0"/>
              </a:defRPr>
            </a:lvl9pPr>
          </a:lstStyle>
          <a:p>
            <a:pPr>
              <a:defRPr>
                <a:solidFill>
                  <a:srgbClr val="2B2B2B"/>
                </a:solidFill>
              </a:defRPr>
            </a:pPr>
            <a:r>
              <a:rPr lang="en-US" sz="1800" kern="0" dirty="0">
                <a:solidFill>
                  <a:srgbClr val="2B2B2B"/>
                </a:solidFill>
              </a:rPr>
              <a:t>Benefits:</a:t>
            </a:r>
          </a:p>
          <a:p>
            <a:pPr marL="228594" indent="-228594">
              <a:buFont typeface="Arial" panose="020B0604020202020204" pitchFamily="34" charset="0"/>
              <a:buChar char="•"/>
              <a:defRPr>
                <a:solidFill>
                  <a:srgbClr val="2B2B2B"/>
                </a:solidFill>
              </a:defRPr>
            </a:pPr>
            <a:r>
              <a:rPr lang="en-US" sz="1800" kern="0" dirty="0">
                <a:solidFill>
                  <a:srgbClr val="2B2B2B"/>
                </a:solidFill>
              </a:rPr>
              <a:t>Automated scheduling and scaling</a:t>
            </a:r>
          </a:p>
          <a:p>
            <a:pPr marL="228594" indent="-228594">
              <a:buFont typeface="Arial" panose="020B0604020202020204" pitchFamily="34" charset="0"/>
              <a:buChar char="•"/>
              <a:defRPr>
                <a:solidFill>
                  <a:srgbClr val="2B2B2B"/>
                </a:solidFill>
              </a:defRPr>
            </a:pPr>
            <a:r>
              <a:rPr lang="en-US" sz="1800" kern="0" dirty="0">
                <a:solidFill>
                  <a:srgbClr val="2B2B2B"/>
                </a:solidFill>
              </a:rPr>
              <a:t>Zero downtime deployments</a:t>
            </a:r>
          </a:p>
          <a:p>
            <a:pPr marL="228594" indent="-228594">
              <a:buFont typeface="Arial" panose="020B0604020202020204" pitchFamily="34" charset="0"/>
              <a:buChar char="•"/>
              <a:defRPr>
                <a:solidFill>
                  <a:srgbClr val="2B2B2B"/>
                </a:solidFill>
              </a:defRPr>
            </a:pPr>
            <a:r>
              <a:rPr lang="en-US" sz="1800" kern="0" dirty="0">
                <a:solidFill>
                  <a:srgbClr val="2B2B2B"/>
                </a:solidFill>
              </a:rPr>
              <a:t>High availability and fault tolerance</a:t>
            </a:r>
          </a:p>
          <a:p>
            <a:pPr marL="228594" indent="-228594">
              <a:buFont typeface="Arial" panose="020B0604020202020204" pitchFamily="34" charset="0"/>
              <a:buChar char="•"/>
              <a:defRPr>
                <a:solidFill>
                  <a:srgbClr val="2B2B2B"/>
                </a:solidFill>
              </a:defRPr>
            </a:pPr>
            <a:r>
              <a:rPr lang="en-US" sz="1800" kern="0" dirty="0">
                <a:solidFill>
                  <a:srgbClr val="2B2B2B"/>
                </a:solidFill>
              </a:rPr>
              <a:t>A/B deployments</a:t>
            </a:r>
          </a:p>
        </p:txBody>
      </p:sp>
    </p:spTree>
    <p:extLst>
      <p:ext uri="{BB962C8B-B14F-4D97-AF65-F5344CB8AC3E}">
        <p14:creationId xmlns:p14="http://schemas.microsoft.com/office/powerpoint/2010/main" val="315037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 Placeholder 3"/>
          <p:cNvSpPr txBox="1">
            <a:spLocks/>
          </p:cNvSpPr>
          <p:nvPr/>
        </p:nvSpPr>
        <p:spPr>
          <a:xfrm>
            <a:off x="542195" y="834055"/>
            <a:ext cx="10896600" cy="2178085"/>
          </a:xfrm>
          <a:prstGeom prst="rect">
            <a:avLst/>
          </a:prstGeom>
        </p:spPr>
        <p:txBody>
          <a:bodyP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304792" defTabSz="1219170">
              <a:lnSpc>
                <a:spcPct val="100000"/>
              </a:lnSpc>
              <a:spcBef>
                <a:spcPts val="0"/>
              </a:spcBef>
              <a:spcAft>
                <a:spcPts val="600"/>
              </a:spcAft>
            </a:pPr>
            <a:r>
              <a:rPr lang="en-US" sz="1200" dirty="0">
                <a:solidFill>
                  <a:srgbClr val="000000"/>
                </a:solidFill>
                <a:latin typeface="IBM Plex Sans"/>
              </a:rPr>
              <a:t>At its core, Kubernetes is a database (</a:t>
            </a:r>
            <a:r>
              <a:rPr lang="en-US" sz="1200" dirty="0" err="1">
                <a:solidFill>
                  <a:srgbClr val="000000"/>
                </a:solidFill>
                <a:latin typeface="IBM Plex Sans"/>
              </a:rPr>
              <a:t>etcd</a:t>
            </a:r>
            <a:r>
              <a:rPr lang="en-US" sz="1200" dirty="0">
                <a:solidFill>
                  <a:srgbClr val="000000"/>
                </a:solidFill>
                <a:latin typeface="IBM Plex Sans"/>
              </a:rPr>
              <a:t>) with "watchers" and "controllers" that react to changes in </a:t>
            </a:r>
            <a:r>
              <a:rPr lang="en-US" sz="1200" dirty="0" err="1">
                <a:solidFill>
                  <a:srgbClr val="000000"/>
                </a:solidFill>
                <a:latin typeface="IBM Plex Sans"/>
              </a:rPr>
              <a:t>etcd</a:t>
            </a:r>
            <a:r>
              <a:rPr lang="en-US" sz="1200" dirty="0">
                <a:solidFill>
                  <a:srgbClr val="000000"/>
                </a:solidFill>
                <a:latin typeface="IBM Plex Sans"/>
              </a:rPr>
              <a:t>,</a:t>
            </a:r>
          </a:p>
          <a:p>
            <a:pPr marL="0" indent="-304792" defTabSz="1219170">
              <a:lnSpc>
                <a:spcPct val="100000"/>
              </a:lnSpc>
              <a:spcBef>
                <a:spcPts val="0"/>
              </a:spcBef>
              <a:spcAft>
                <a:spcPts val="600"/>
              </a:spcAft>
            </a:pPr>
            <a:r>
              <a:rPr lang="en-US" sz="1200" dirty="0">
                <a:solidFill>
                  <a:srgbClr val="000000"/>
                </a:solidFill>
              </a:rPr>
              <a:t>The </a:t>
            </a:r>
            <a:r>
              <a:rPr lang="en-US" sz="1200" dirty="0" err="1">
                <a:solidFill>
                  <a:srgbClr val="000000"/>
                </a:solidFill>
              </a:rPr>
              <a:t>kube</a:t>
            </a:r>
            <a:r>
              <a:rPr lang="en-US" sz="1200" dirty="0">
                <a:solidFill>
                  <a:srgbClr val="000000"/>
                </a:solidFill>
              </a:rPr>
              <a:t>-</a:t>
            </a:r>
            <a:r>
              <a:rPr lang="en-US" sz="1200" dirty="0" err="1">
                <a:solidFill>
                  <a:srgbClr val="000000"/>
                </a:solidFill>
              </a:rPr>
              <a:t>api</a:t>
            </a:r>
            <a:r>
              <a:rPr lang="en-US" sz="1200" dirty="0">
                <a:solidFill>
                  <a:srgbClr val="000000"/>
                </a:solidFill>
              </a:rPr>
              <a:t>-server is an API server that exposes the Kubernetes API,</a:t>
            </a:r>
          </a:p>
          <a:p>
            <a:pPr marL="0" indent="-304792" defTabSz="1219170">
              <a:lnSpc>
                <a:spcPct val="100000"/>
              </a:lnSpc>
              <a:spcBef>
                <a:spcPts val="0"/>
              </a:spcBef>
              <a:spcAft>
                <a:spcPts val="600"/>
              </a:spcAft>
            </a:pPr>
            <a:r>
              <a:rPr lang="en-US" sz="1200" dirty="0">
                <a:solidFill>
                  <a:srgbClr val="000000"/>
                </a:solidFill>
              </a:rPr>
              <a:t>The </a:t>
            </a:r>
            <a:r>
              <a:rPr lang="en-US" sz="1200" dirty="0" err="1">
                <a:solidFill>
                  <a:srgbClr val="000000"/>
                </a:solidFill>
              </a:rPr>
              <a:t>kube</a:t>
            </a:r>
            <a:r>
              <a:rPr lang="en-US" sz="1200" dirty="0">
                <a:solidFill>
                  <a:srgbClr val="000000"/>
                </a:solidFill>
              </a:rPr>
              <a:t>-scheduler watches for new Pods not assigned to a node and selects a node to run the Pod on,</a:t>
            </a:r>
          </a:p>
          <a:p>
            <a:pPr marL="0" indent="-304792" defTabSz="1219170">
              <a:lnSpc>
                <a:spcPct val="100000"/>
              </a:lnSpc>
              <a:spcBef>
                <a:spcPts val="0"/>
              </a:spcBef>
              <a:spcAft>
                <a:spcPts val="600"/>
              </a:spcAft>
            </a:pPr>
            <a:r>
              <a:rPr lang="en-US" sz="1200" dirty="0">
                <a:solidFill>
                  <a:srgbClr val="000000"/>
                </a:solidFill>
              </a:rPr>
              <a:t>The </a:t>
            </a:r>
            <a:r>
              <a:rPr lang="en-US" sz="1200" dirty="0" err="1">
                <a:solidFill>
                  <a:srgbClr val="000000"/>
                </a:solidFill>
              </a:rPr>
              <a:t>kube</a:t>
            </a:r>
            <a:r>
              <a:rPr lang="en-US" sz="1200" dirty="0">
                <a:solidFill>
                  <a:srgbClr val="000000"/>
                </a:solidFill>
              </a:rPr>
              <a:t>-controller-manager runs the </a:t>
            </a:r>
            <a:r>
              <a:rPr lang="en-US" sz="1200" dirty="0">
                <a:solidFill>
                  <a:srgbClr val="000000"/>
                </a:solidFill>
                <a:latin typeface="IBM Plex Sans"/>
              </a:rPr>
              <a:t>controller loops that make Kubernetes,</a:t>
            </a:r>
          </a:p>
          <a:p>
            <a:pPr marL="0" indent="-304792" defTabSz="1219170">
              <a:lnSpc>
                <a:spcPct val="100000"/>
              </a:lnSpc>
              <a:spcBef>
                <a:spcPts val="0"/>
              </a:spcBef>
              <a:spcAft>
                <a:spcPts val="600"/>
              </a:spcAft>
            </a:pPr>
            <a:r>
              <a:rPr lang="en-US" sz="1200" dirty="0">
                <a:solidFill>
                  <a:srgbClr val="000000"/>
                </a:solidFill>
                <a:latin typeface="IBM Plex Sans"/>
              </a:rPr>
              <a:t>The cloud-controller-manager interacts with the underlying cloud provider,</a:t>
            </a:r>
          </a:p>
          <a:p>
            <a:pPr marL="0" indent="-304792" defTabSz="1219170">
              <a:lnSpc>
                <a:spcPct val="100000"/>
              </a:lnSpc>
              <a:spcBef>
                <a:spcPts val="0"/>
              </a:spcBef>
              <a:spcAft>
                <a:spcPts val="600"/>
              </a:spcAft>
            </a:pPr>
            <a:r>
              <a:rPr lang="en-US" sz="1200" dirty="0">
                <a:solidFill>
                  <a:srgbClr val="000000"/>
                </a:solidFill>
                <a:latin typeface="IBM Plex Sans"/>
              </a:rPr>
              <a:t>The </a:t>
            </a:r>
            <a:r>
              <a:rPr lang="en-US" sz="1200" dirty="0">
                <a:solidFill>
                  <a:srgbClr val="000000"/>
                </a:solidFill>
                <a:latin typeface="IBM Plex Sans"/>
                <a:hlinkClick r:id="rId3"/>
              </a:rPr>
              <a:t>etcd</a:t>
            </a:r>
            <a:r>
              <a:rPr lang="en-US" sz="1200" dirty="0">
                <a:solidFill>
                  <a:srgbClr val="000000"/>
                </a:solidFill>
                <a:latin typeface="IBM Plex Sans"/>
              </a:rPr>
              <a:t> key-value store represents the user defined desired state of the objects,</a:t>
            </a:r>
          </a:p>
          <a:p>
            <a:pPr marL="0" indent="-304792" defTabSz="1219170">
              <a:lnSpc>
                <a:spcPct val="100000"/>
              </a:lnSpc>
              <a:spcBef>
                <a:spcPts val="0"/>
              </a:spcBef>
              <a:spcAft>
                <a:spcPts val="600"/>
              </a:spcAft>
            </a:pPr>
            <a:r>
              <a:rPr lang="en-US" sz="1200" dirty="0">
                <a:solidFill>
                  <a:srgbClr val="000000"/>
                </a:solidFill>
                <a:latin typeface="IBM Plex Sans"/>
              </a:rPr>
              <a:t>The </a:t>
            </a:r>
            <a:r>
              <a:rPr lang="en-US" sz="1200" dirty="0" err="1">
                <a:solidFill>
                  <a:srgbClr val="000000"/>
                </a:solidFill>
                <a:latin typeface="IBM Plex Sans"/>
              </a:rPr>
              <a:t>kubelet</a:t>
            </a:r>
            <a:r>
              <a:rPr lang="en-US" sz="1200" dirty="0">
                <a:solidFill>
                  <a:srgbClr val="000000"/>
                </a:solidFill>
                <a:latin typeface="IBM Plex Sans"/>
              </a:rPr>
              <a:t> makes sure that containers are running in a Pod,</a:t>
            </a:r>
          </a:p>
          <a:p>
            <a:pPr marL="0" indent="-304792" defTabSz="1219170">
              <a:lnSpc>
                <a:spcPct val="100000"/>
              </a:lnSpc>
              <a:spcBef>
                <a:spcPts val="0"/>
              </a:spcBef>
              <a:spcAft>
                <a:spcPts val="600"/>
              </a:spcAft>
            </a:pPr>
            <a:r>
              <a:rPr lang="en-US" sz="1200" dirty="0">
                <a:solidFill>
                  <a:srgbClr val="000000"/>
                </a:solidFill>
                <a:latin typeface="IBM Plex Sans"/>
              </a:rPr>
              <a:t>The </a:t>
            </a:r>
            <a:r>
              <a:rPr lang="en-US" sz="1200" dirty="0" err="1">
                <a:solidFill>
                  <a:srgbClr val="000000"/>
                </a:solidFill>
                <a:latin typeface="IBM Plex Sans"/>
              </a:rPr>
              <a:t>kube</a:t>
            </a:r>
            <a:r>
              <a:rPr lang="en-US" sz="1200" dirty="0">
                <a:solidFill>
                  <a:srgbClr val="000000"/>
                </a:solidFill>
                <a:latin typeface="IBM Plex Sans"/>
              </a:rPr>
              <a:t>-proxy is a network proxy that maintains network rules on nodes,</a:t>
            </a:r>
          </a:p>
        </p:txBody>
      </p:sp>
      <p:sp>
        <p:nvSpPr>
          <p:cNvPr id="55" name="Title 1"/>
          <p:cNvSpPr>
            <a:spLocks noGrp="1"/>
          </p:cNvSpPr>
          <p:nvPr>
            <p:ph type="title"/>
          </p:nvPr>
        </p:nvSpPr>
        <p:spPr>
          <a:xfrm>
            <a:off x="280416" y="234040"/>
            <a:ext cx="11615749" cy="600016"/>
          </a:xfrm>
        </p:spPr>
        <p:txBody>
          <a:bodyPr/>
          <a:lstStyle/>
          <a:p>
            <a:r>
              <a:rPr lang="en-US" dirty="0"/>
              <a:t>Kubernetes Architecture</a:t>
            </a:r>
          </a:p>
        </p:txBody>
      </p:sp>
      <p:pic>
        <p:nvPicPr>
          <p:cNvPr id="153" name="Picture 152">
            <a:extLst>
              <a:ext uri="{FF2B5EF4-FFF2-40B4-BE49-F238E27FC236}">
                <a16:creationId xmlns:a16="http://schemas.microsoft.com/office/drawing/2014/main" id="{826ACF58-F801-9541-B7D6-40696FEC8A08}"/>
              </a:ext>
            </a:extLst>
          </p:cNvPr>
          <p:cNvPicPr>
            <a:picLocks noChangeAspect="1"/>
          </p:cNvPicPr>
          <p:nvPr/>
        </p:nvPicPr>
        <p:blipFill>
          <a:blip r:embed="rId4"/>
          <a:stretch>
            <a:fillRect/>
          </a:stretch>
        </p:blipFill>
        <p:spPr>
          <a:xfrm>
            <a:off x="2491695" y="3203838"/>
            <a:ext cx="7193190" cy="3284891"/>
          </a:xfrm>
          <a:prstGeom prst="rect">
            <a:avLst/>
          </a:prstGeom>
        </p:spPr>
      </p:pic>
      <p:sp>
        <p:nvSpPr>
          <p:cNvPr id="154" name="TextBox 153">
            <a:extLst>
              <a:ext uri="{FF2B5EF4-FFF2-40B4-BE49-F238E27FC236}">
                <a16:creationId xmlns:a16="http://schemas.microsoft.com/office/drawing/2014/main" id="{8378D4DD-61B1-654E-A5FD-7EE31A0FB0BF}"/>
              </a:ext>
            </a:extLst>
          </p:cNvPr>
          <p:cNvSpPr txBox="1"/>
          <p:nvPr/>
        </p:nvSpPr>
        <p:spPr>
          <a:xfrm>
            <a:off x="2407809" y="6488729"/>
            <a:ext cx="6773988" cy="272254"/>
          </a:xfrm>
          <a:prstGeom prst="rect">
            <a:avLst/>
          </a:prstGeom>
          <a:noFill/>
        </p:spPr>
        <p:txBody>
          <a:bodyPr wrap="square" rtlCol="0">
            <a:spAutoFit/>
          </a:bodyPr>
          <a:lstStyle/>
          <a:p>
            <a:pPr>
              <a:lnSpc>
                <a:spcPts val="1600"/>
              </a:lnSpc>
              <a:spcAft>
                <a:spcPts val="600"/>
              </a:spcAft>
            </a:pPr>
            <a:r>
              <a:rPr lang="en-US" sz="800" dirty="0">
                <a:solidFill>
                  <a:schemeClr val="tx1"/>
                </a:solidFill>
                <a:latin typeface="IBM Plex Sans" charset="0"/>
                <a:ea typeface="IBM Plex Sans" charset="0"/>
                <a:cs typeface="IBM Plex Sans" charset="0"/>
              </a:rPr>
              <a:t>image source: </a:t>
            </a:r>
            <a:r>
              <a:rPr lang="en-US" sz="800" dirty="0">
                <a:hlinkClick r:id="rId5"/>
              </a:rPr>
              <a:t>https://kubernetes.io/docs/concepts/overview/components/</a:t>
            </a:r>
            <a:endParaRPr lang="en-US" sz="800" dirty="0">
              <a:solidFill>
                <a:schemeClr val="tx1"/>
              </a:solidFill>
              <a:latin typeface="IBM Plex Sans" charset="0"/>
              <a:ea typeface="IBM Plex Sans" charset="0"/>
              <a:cs typeface="IBM Plex Sans" charset="0"/>
            </a:endParaRPr>
          </a:p>
        </p:txBody>
      </p:sp>
    </p:spTree>
    <p:extLst>
      <p:ext uri="{BB962C8B-B14F-4D97-AF65-F5344CB8AC3E}">
        <p14:creationId xmlns:p14="http://schemas.microsoft.com/office/powerpoint/2010/main" val="678802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15" y="234040"/>
            <a:ext cx="11588856" cy="653466"/>
          </a:xfrm>
        </p:spPr>
        <p:txBody>
          <a:bodyPr/>
          <a:lstStyle/>
          <a:p>
            <a:r>
              <a:rPr lang="en-US" dirty="0"/>
              <a:t>Kubernetes Objects</a:t>
            </a:r>
          </a:p>
        </p:txBody>
      </p:sp>
      <p:sp>
        <p:nvSpPr>
          <p:cNvPr id="4" name="Text Placeholder 4"/>
          <p:cNvSpPr txBox="1">
            <a:spLocks/>
          </p:cNvSpPr>
          <p:nvPr/>
        </p:nvSpPr>
        <p:spPr>
          <a:xfrm>
            <a:off x="867873" y="1058245"/>
            <a:ext cx="8766959" cy="45720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1219170">
              <a:spcBef>
                <a:spcPts val="1333"/>
              </a:spcBef>
              <a:buNone/>
            </a:pPr>
            <a:endParaRPr lang="en-US" dirty="0">
              <a:solidFill>
                <a:srgbClr val="000000"/>
              </a:solidFill>
              <a:latin typeface="IBM Plex Sans"/>
            </a:endParaRPr>
          </a:p>
        </p:txBody>
      </p:sp>
      <p:sp>
        <p:nvSpPr>
          <p:cNvPr id="3" name="TextBox 2">
            <a:extLst>
              <a:ext uri="{FF2B5EF4-FFF2-40B4-BE49-F238E27FC236}">
                <a16:creationId xmlns:a16="http://schemas.microsoft.com/office/drawing/2014/main" id="{E6E94B3A-0544-DE49-9628-087CC6498DA5}"/>
              </a:ext>
            </a:extLst>
          </p:cNvPr>
          <p:cNvSpPr txBox="1"/>
          <p:nvPr/>
        </p:nvSpPr>
        <p:spPr>
          <a:xfrm>
            <a:off x="322729" y="887506"/>
            <a:ext cx="7189696" cy="3600986"/>
          </a:xfrm>
          <a:prstGeom prst="rect">
            <a:avLst/>
          </a:prstGeom>
          <a:noFill/>
        </p:spPr>
        <p:txBody>
          <a:bodyPr wrap="square" rtlCol="0">
            <a:spAutoFit/>
          </a:bodyPr>
          <a:lstStyle/>
          <a:p>
            <a:r>
              <a:rPr lang="en-US" dirty="0"/>
              <a:t>Kubernetes objects are persistent entities in the Kubernetes system. Kubernetes uses these entities to represent the state of your cluster. </a:t>
            </a:r>
          </a:p>
          <a:p>
            <a:endParaRPr lang="en-US" dirty="0"/>
          </a:p>
          <a:p>
            <a:r>
              <a:rPr lang="en-US" dirty="0"/>
              <a:t>Each Kubernetes object includes metadata and two nested object fields: </a:t>
            </a:r>
          </a:p>
          <a:p>
            <a:pPr marL="285750" indent="-285750">
              <a:buFont typeface="Arial" panose="020B0604020202020204" pitchFamily="34" charset="0"/>
              <a:buChar char="•"/>
            </a:pPr>
            <a:r>
              <a:rPr lang="en-US" dirty="0"/>
              <a:t>the object ”spec” describes the desired state, provided in a .</a:t>
            </a:r>
            <a:r>
              <a:rPr lang="en-US" dirty="0" err="1"/>
              <a:t>yaml</a:t>
            </a:r>
            <a:r>
              <a:rPr lang="en-US" dirty="0"/>
              <a:t> file when you create an object, </a:t>
            </a:r>
          </a:p>
          <a:p>
            <a:pPr marL="285750" indent="-285750">
              <a:buFont typeface="Arial" panose="020B0604020202020204" pitchFamily="34" charset="0"/>
              <a:buChar char="•"/>
            </a:pPr>
            <a:r>
              <a:rPr lang="en-US" dirty="0"/>
              <a:t>the object ”status” describes the current state.</a:t>
            </a:r>
          </a:p>
          <a:p>
            <a:pPr marL="285750" indent="-285750">
              <a:buFont typeface="Arial" panose="020B0604020202020204" pitchFamily="34" charset="0"/>
              <a:buChar char="•"/>
            </a:pPr>
            <a:endParaRPr lang="en-US" dirty="0"/>
          </a:p>
          <a:p>
            <a:r>
              <a:rPr lang="en-US" dirty="0"/>
              <a:t>All Kubernetes objects are considered an API resource and have a corresponding endpoint in the Kubernetes API.</a:t>
            </a:r>
          </a:p>
          <a:p>
            <a:endParaRPr lang="en-US" sz="1200" dirty="0">
              <a:latin typeface="IBM Plex Sans" charset="0"/>
              <a:ea typeface="IBM Plex Sans" charset="0"/>
              <a:cs typeface="IBM Plex Sans" charset="0"/>
            </a:endParaRPr>
          </a:p>
        </p:txBody>
      </p:sp>
      <p:sp>
        <p:nvSpPr>
          <p:cNvPr id="5" name="TextBox 4">
            <a:extLst>
              <a:ext uri="{FF2B5EF4-FFF2-40B4-BE49-F238E27FC236}">
                <a16:creationId xmlns:a16="http://schemas.microsoft.com/office/drawing/2014/main" id="{2E5A4613-B091-6346-9C0D-8BECF7722914}"/>
              </a:ext>
            </a:extLst>
          </p:cNvPr>
          <p:cNvSpPr txBox="1"/>
          <p:nvPr/>
        </p:nvSpPr>
        <p:spPr>
          <a:xfrm>
            <a:off x="8287872" y="887506"/>
            <a:ext cx="2375646" cy="5645648"/>
          </a:xfrm>
          <a:prstGeom prst="rect">
            <a:avLst/>
          </a:prstGeom>
          <a:solidFill>
            <a:schemeClr val="bg1">
              <a:lumMod val="95000"/>
            </a:schemeClr>
          </a:solidFill>
        </p:spPr>
        <p:txBody>
          <a:bodyPr wrap="square" rtlCol="0">
            <a:spAutoFit/>
          </a:bodyPr>
          <a:lstStyle/>
          <a:p>
            <a:pPr>
              <a:lnSpc>
                <a:spcPts val="1400"/>
              </a:lnSpc>
            </a:pPr>
            <a:r>
              <a:rPr lang="en-US" sz="1000" dirty="0">
                <a:latin typeface="IBM Plex Sans" panose="020B0503050203000203" pitchFamily="34" charset="0"/>
              </a:rPr>
              <a:t>kind: Deployment </a:t>
            </a:r>
          </a:p>
          <a:p>
            <a:pPr>
              <a:lnSpc>
                <a:spcPts val="1400"/>
              </a:lnSpc>
            </a:pPr>
            <a:r>
              <a:rPr lang="en-US" sz="1000" dirty="0" err="1">
                <a:latin typeface="IBM Plex Sans" panose="020B0503050203000203" pitchFamily="34" charset="0"/>
              </a:rPr>
              <a:t>apiVersion</a:t>
            </a:r>
            <a:r>
              <a:rPr lang="en-US" sz="1000" dirty="0">
                <a:latin typeface="IBM Plex Sans" panose="020B0503050203000203" pitchFamily="34" charset="0"/>
              </a:rPr>
              <a:t>: apps/v1 </a:t>
            </a:r>
          </a:p>
          <a:p>
            <a:pPr>
              <a:lnSpc>
                <a:spcPts val="1400"/>
              </a:lnSpc>
            </a:pPr>
            <a:r>
              <a:rPr lang="en-US" sz="1000" dirty="0">
                <a:latin typeface="IBM Plex Sans" panose="020B0503050203000203" pitchFamily="34" charset="0"/>
              </a:rPr>
              <a:t>metadata: </a:t>
            </a:r>
          </a:p>
          <a:p>
            <a:pPr>
              <a:lnSpc>
                <a:spcPts val="1400"/>
              </a:lnSpc>
            </a:pPr>
            <a:r>
              <a:rPr lang="en-US" sz="1000" dirty="0">
                <a:latin typeface="IBM Plex Sans" panose="020B0503050203000203" pitchFamily="34" charset="0"/>
              </a:rPr>
              <a:t>  name: guestbook-v1</a:t>
            </a:r>
          </a:p>
          <a:p>
            <a:pPr>
              <a:lnSpc>
                <a:spcPts val="1400"/>
              </a:lnSpc>
            </a:pPr>
            <a:r>
              <a:rPr lang="en-US" sz="1000" dirty="0">
                <a:latin typeface="IBM Plex Sans" panose="020B0503050203000203" pitchFamily="34" charset="0"/>
              </a:rPr>
              <a:t>  namespace: default</a:t>
            </a:r>
          </a:p>
          <a:p>
            <a:pPr>
              <a:lnSpc>
                <a:spcPts val="1400"/>
              </a:lnSpc>
            </a:pPr>
            <a:r>
              <a:rPr lang="en-US" sz="1000" dirty="0">
                <a:latin typeface="IBM Plex Sans" panose="020B0503050203000203" pitchFamily="34" charset="0"/>
              </a:rPr>
              <a:t>  labels:</a:t>
            </a:r>
          </a:p>
          <a:p>
            <a:pPr>
              <a:lnSpc>
                <a:spcPts val="1400"/>
              </a:lnSpc>
            </a:pPr>
            <a:r>
              <a:rPr lang="en-US" sz="1000" dirty="0">
                <a:latin typeface="IBM Plex Sans" panose="020B0503050203000203" pitchFamily="34" charset="0"/>
              </a:rPr>
              <a:t>    app: guestbook</a:t>
            </a:r>
          </a:p>
          <a:p>
            <a:pPr>
              <a:lnSpc>
                <a:spcPts val="1400"/>
              </a:lnSpc>
            </a:pPr>
            <a:r>
              <a:rPr lang="en-US" sz="1000" dirty="0">
                <a:latin typeface="IBM Plex Sans" panose="020B0503050203000203" pitchFamily="34" charset="0"/>
              </a:rPr>
              <a:t>    version: ‘1.0’</a:t>
            </a:r>
          </a:p>
          <a:p>
            <a:pPr>
              <a:lnSpc>
                <a:spcPts val="1400"/>
              </a:lnSpc>
            </a:pPr>
            <a:r>
              <a:rPr lang="en-US" sz="1000" dirty="0">
                <a:latin typeface="IBM Plex Sans" panose="020B0503050203000203" pitchFamily="34" charset="0"/>
              </a:rPr>
              <a:t>spec: </a:t>
            </a:r>
          </a:p>
          <a:p>
            <a:pPr>
              <a:lnSpc>
                <a:spcPts val="1400"/>
              </a:lnSpc>
            </a:pPr>
            <a:r>
              <a:rPr lang="en-US" sz="1000" dirty="0">
                <a:latin typeface="IBM Plex Sans" panose="020B0503050203000203" pitchFamily="34" charset="0"/>
              </a:rPr>
              <a:t>  replicas: 3  </a:t>
            </a:r>
          </a:p>
          <a:p>
            <a:pPr>
              <a:lnSpc>
                <a:spcPts val="1400"/>
              </a:lnSpc>
            </a:pPr>
            <a:r>
              <a:rPr lang="en-US" sz="1000" dirty="0">
                <a:latin typeface="IBM Plex Sans" panose="020B0503050203000203" pitchFamily="34" charset="0"/>
              </a:rPr>
              <a:t>  selector: </a:t>
            </a:r>
          </a:p>
          <a:p>
            <a:pPr>
              <a:lnSpc>
                <a:spcPts val="1400"/>
              </a:lnSpc>
            </a:pPr>
            <a:r>
              <a:rPr lang="en-US" sz="1000" dirty="0">
                <a:latin typeface="IBM Plex Sans" panose="020B0503050203000203" pitchFamily="34" charset="0"/>
              </a:rPr>
              <a:t>    </a:t>
            </a:r>
            <a:r>
              <a:rPr lang="en-US" sz="1000" dirty="0" err="1">
                <a:latin typeface="IBM Plex Sans" panose="020B0503050203000203" pitchFamily="34" charset="0"/>
              </a:rPr>
              <a:t>matchLabels</a:t>
            </a:r>
            <a:r>
              <a:rPr lang="en-US" sz="1000" dirty="0">
                <a:latin typeface="IBM Plex Sans" panose="020B0503050203000203" pitchFamily="34" charset="0"/>
              </a:rPr>
              <a:t>: </a:t>
            </a:r>
          </a:p>
          <a:p>
            <a:pPr>
              <a:lnSpc>
                <a:spcPts val="1400"/>
              </a:lnSpc>
            </a:pPr>
            <a:r>
              <a:rPr lang="en-US" sz="1000" dirty="0">
                <a:latin typeface="IBM Plex Sans" panose="020B0503050203000203" pitchFamily="34" charset="0"/>
              </a:rPr>
              <a:t>      app: guestbook </a:t>
            </a:r>
          </a:p>
          <a:p>
            <a:pPr>
              <a:lnSpc>
                <a:spcPts val="1400"/>
              </a:lnSpc>
            </a:pPr>
            <a:r>
              <a:rPr lang="en-US" sz="1000" dirty="0">
                <a:latin typeface="IBM Plex Sans" panose="020B0503050203000203" pitchFamily="34" charset="0"/>
              </a:rPr>
              <a:t>  template: </a:t>
            </a:r>
          </a:p>
          <a:p>
            <a:pPr>
              <a:lnSpc>
                <a:spcPts val="1400"/>
              </a:lnSpc>
            </a:pPr>
            <a:r>
              <a:rPr lang="en-US" sz="1000" dirty="0">
                <a:latin typeface="IBM Plex Sans" panose="020B0503050203000203" pitchFamily="34" charset="0"/>
              </a:rPr>
              <a:t>    metadata: </a:t>
            </a:r>
          </a:p>
          <a:p>
            <a:pPr>
              <a:lnSpc>
                <a:spcPts val="1400"/>
              </a:lnSpc>
            </a:pPr>
            <a:r>
              <a:rPr lang="en-US" sz="1000" dirty="0">
                <a:latin typeface="IBM Plex Sans" panose="020B0503050203000203" pitchFamily="34" charset="0"/>
              </a:rPr>
              <a:t>      labels: </a:t>
            </a:r>
          </a:p>
          <a:p>
            <a:pPr>
              <a:lnSpc>
                <a:spcPts val="1400"/>
              </a:lnSpc>
            </a:pPr>
            <a:r>
              <a:rPr lang="en-US" sz="1000" dirty="0">
                <a:latin typeface="IBM Plex Sans" panose="020B0503050203000203" pitchFamily="34" charset="0"/>
              </a:rPr>
              <a:t>        app: guestbook </a:t>
            </a:r>
          </a:p>
          <a:p>
            <a:pPr>
              <a:lnSpc>
                <a:spcPts val="1400"/>
              </a:lnSpc>
            </a:pPr>
            <a:r>
              <a:rPr lang="en-US" sz="1000" dirty="0">
                <a:latin typeface="IBM Plex Sans" panose="020B0503050203000203" pitchFamily="34" charset="0"/>
              </a:rPr>
              <a:t>    spec: </a:t>
            </a:r>
          </a:p>
          <a:p>
            <a:pPr>
              <a:lnSpc>
                <a:spcPts val="1400"/>
              </a:lnSpc>
            </a:pPr>
            <a:r>
              <a:rPr lang="en-US" sz="1000" dirty="0">
                <a:latin typeface="IBM Plex Sans" panose="020B0503050203000203" pitchFamily="34" charset="0"/>
              </a:rPr>
              <a:t>      containers: </a:t>
            </a:r>
          </a:p>
          <a:p>
            <a:pPr>
              <a:lnSpc>
                <a:spcPts val="1400"/>
              </a:lnSpc>
            </a:pPr>
            <a:r>
              <a:rPr lang="en-US" sz="1000" dirty="0">
                <a:latin typeface="IBM Plex Sans" panose="020B0503050203000203" pitchFamily="34" charset="0"/>
              </a:rPr>
              <a:t>      - name: guestbook </a:t>
            </a:r>
          </a:p>
          <a:p>
            <a:pPr>
              <a:lnSpc>
                <a:spcPts val="1400"/>
              </a:lnSpc>
            </a:pPr>
            <a:r>
              <a:rPr lang="en-US" sz="1000" dirty="0">
                <a:latin typeface="IBM Plex Sans" panose="020B0503050203000203" pitchFamily="34" charset="0"/>
              </a:rPr>
              <a:t>         image: </a:t>
            </a:r>
            <a:r>
              <a:rPr lang="en-US" sz="1000" dirty="0" err="1">
                <a:latin typeface="IBM Plex Sans" panose="020B0503050203000203" pitchFamily="34" charset="0"/>
              </a:rPr>
              <a:t>ibmcom</a:t>
            </a:r>
            <a:r>
              <a:rPr lang="en-US" sz="1000" dirty="0">
                <a:latin typeface="IBM Plex Sans" panose="020B0503050203000203" pitchFamily="34" charset="0"/>
              </a:rPr>
              <a:t>/guestbook:v1</a:t>
            </a:r>
          </a:p>
          <a:p>
            <a:pPr>
              <a:lnSpc>
                <a:spcPts val="1400"/>
              </a:lnSpc>
            </a:pPr>
            <a:r>
              <a:rPr lang="en-US" sz="1000" dirty="0">
                <a:latin typeface="IBM Plex Sans" panose="020B0503050203000203" pitchFamily="34" charset="0"/>
              </a:rPr>
              <a:t>         ports: </a:t>
            </a:r>
          </a:p>
          <a:p>
            <a:pPr>
              <a:lnSpc>
                <a:spcPts val="1400"/>
              </a:lnSpc>
            </a:pPr>
            <a:r>
              <a:rPr lang="en-US" sz="1000" dirty="0">
                <a:latin typeface="IBM Plex Sans" panose="020B0503050203000203" pitchFamily="34" charset="0"/>
              </a:rPr>
              <a:t>           - name: http-port</a:t>
            </a:r>
          </a:p>
          <a:p>
            <a:pPr>
              <a:lnSpc>
                <a:spcPts val="1400"/>
              </a:lnSpc>
            </a:pPr>
            <a:r>
              <a:rPr lang="en-US" sz="1000" dirty="0">
                <a:latin typeface="IBM Plex Sans" panose="020B0503050203000203" pitchFamily="34" charset="0"/>
              </a:rPr>
              <a:t>              </a:t>
            </a:r>
            <a:r>
              <a:rPr lang="en-US" sz="1000" dirty="0" err="1">
                <a:latin typeface="IBM Plex Sans" panose="020B0503050203000203" pitchFamily="34" charset="0"/>
              </a:rPr>
              <a:t>containerPort</a:t>
            </a:r>
            <a:r>
              <a:rPr lang="en-US" sz="1000" dirty="0">
                <a:latin typeface="IBM Plex Sans" panose="020B0503050203000203" pitchFamily="34" charset="0"/>
              </a:rPr>
              <a:t>: 80</a:t>
            </a:r>
          </a:p>
          <a:p>
            <a:pPr>
              <a:lnSpc>
                <a:spcPts val="1400"/>
              </a:lnSpc>
            </a:pPr>
            <a:r>
              <a:rPr lang="en-US" sz="1000" dirty="0">
                <a:solidFill>
                  <a:schemeClr val="tx1"/>
                </a:solidFill>
                <a:latin typeface="IBM Plex Sans" panose="020B0503050203000203" pitchFamily="34" charset="0"/>
                <a:ea typeface="IBM Plex Sans" charset="0"/>
                <a:cs typeface="IBM Plex Sans" charset="0"/>
              </a:rPr>
              <a:t>status:</a:t>
            </a:r>
          </a:p>
          <a:p>
            <a:pPr>
              <a:lnSpc>
                <a:spcPts val="1400"/>
              </a:lnSpc>
            </a:pPr>
            <a:r>
              <a:rPr lang="en-US" sz="1000" dirty="0">
                <a:latin typeface="IBM Plex Sans" panose="020B0503050203000203" pitchFamily="34" charset="0"/>
                <a:ea typeface="IBM Plex Sans" charset="0"/>
                <a:cs typeface="IBM Plex Sans" charset="0"/>
              </a:rPr>
              <a:t>  replicas: 3</a:t>
            </a:r>
          </a:p>
          <a:p>
            <a:pPr>
              <a:lnSpc>
                <a:spcPts val="1400"/>
              </a:lnSpc>
            </a:pPr>
            <a:r>
              <a:rPr lang="en-US" sz="1000" dirty="0">
                <a:solidFill>
                  <a:schemeClr val="tx1"/>
                </a:solidFill>
                <a:latin typeface="IBM Plex Sans" panose="020B0503050203000203" pitchFamily="34" charset="0"/>
                <a:ea typeface="IBM Plex Sans" charset="0"/>
                <a:cs typeface="IBM Plex Sans" charset="0"/>
              </a:rPr>
              <a:t>  </a:t>
            </a:r>
            <a:r>
              <a:rPr lang="en-US" sz="1000" dirty="0" err="1">
                <a:solidFill>
                  <a:schemeClr val="tx1"/>
                </a:solidFill>
                <a:latin typeface="IBM Plex Sans" panose="020B0503050203000203" pitchFamily="34" charset="0"/>
                <a:ea typeface="IBM Plex Sans" charset="0"/>
                <a:cs typeface="IBM Plex Sans" charset="0"/>
              </a:rPr>
              <a:t>readyReplicas</a:t>
            </a:r>
            <a:r>
              <a:rPr lang="en-US" sz="1000" dirty="0">
                <a:solidFill>
                  <a:schemeClr val="tx1"/>
                </a:solidFill>
                <a:latin typeface="IBM Plex Sans" panose="020B0503050203000203" pitchFamily="34" charset="0"/>
                <a:ea typeface="IBM Plex Sans" charset="0"/>
                <a:cs typeface="IBM Plex Sans" charset="0"/>
              </a:rPr>
              <a:t>: 3</a:t>
            </a:r>
          </a:p>
          <a:p>
            <a:pPr>
              <a:lnSpc>
                <a:spcPts val="1400"/>
              </a:lnSpc>
            </a:pPr>
            <a:r>
              <a:rPr lang="en-US" sz="1000" dirty="0">
                <a:latin typeface="IBM Plex Sans" panose="020B0503050203000203" pitchFamily="34" charset="0"/>
                <a:ea typeface="IBM Plex Sans" charset="0"/>
                <a:cs typeface="IBM Plex Sans" charset="0"/>
              </a:rPr>
              <a:t>  </a:t>
            </a:r>
            <a:r>
              <a:rPr lang="en-US" sz="1000" dirty="0" err="1">
                <a:latin typeface="IBM Plex Sans" panose="020B0503050203000203" pitchFamily="34" charset="0"/>
                <a:ea typeface="IBM Plex Sans" charset="0"/>
                <a:cs typeface="IBM Plex Sans" charset="0"/>
              </a:rPr>
              <a:t>availableReplicas</a:t>
            </a:r>
            <a:r>
              <a:rPr lang="en-US" sz="1000" dirty="0">
                <a:latin typeface="IBM Plex Sans" panose="020B0503050203000203" pitchFamily="34" charset="0"/>
                <a:ea typeface="IBM Plex Sans" charset="0"/>
                <a:cs typeface="IBM Plex Sans" charset="0"/>
              </a:rPr>
              <a:t>: 3</a:t>
            </a:r>
            <a:r>
              <a:rPr lang="en-US" sz="1000" dirty="0">
                <a:solidFill>
                  <a:schemeClr val="tx1"/>
                </a:solidFill>
                <a:latin typeface="IBM Plex Sans" panose="020B0503050203000203" pitchFamily="34" charset="0"/>
                <a:ea typeface="IBM Plex Sans" charset="0"/>
                <a:cs typeface="IBM Plex Sans" charset="0"/>
              </a:rPr>
              <a:t> </a:t>
            </a:r>
          </a:p>
          <a:p>
            <a:pPr>
              <a:lnSpc>
                <a:spcPts val="1400"/>
              </a:lnSpc>
            </a:pPr>
            <a:r>
              <a:rPr lang="en-US" sz="1000" dirty="0">
                <a:latin typeface="IBM Plex Sans" panose="020B0503050203000203" pitchFamily="34" charset="0"/>
                <a:ea typeface="IBM Plex Sans" charset="0"/>
                <a:cs typeface="IBM Plex Sans" charset="0"/>
              </a:rPr>
              <a:t>  conditions:</a:t>
            </a:r>
          </a:p>
          <a:p>
            <a:pPr>
              <a:lnSpc>
                <a:spcPts val="1400"/>
              </a:lnSpc>
            </a:pPr>
            <a:r>
              <a:rPr lang="en-US" sz="1000" dirty="0">
                <a:solidFill>
                  <a:schemeClr val="tx1"/>
                </a:solidFill>
                <a:latin typeface="IBM Plex Sans" panose="020B0503050203000203" pitchFamily="34" charset="0"/>
                <a:ea typeface="IBM Plex Sans" charset="0"/>
                <a:cs typeface="IBM Plex Sans" charset="0"/>
              </a:rPr>
              <a:t>    - type: Available</a:t>
            </a:r>
          </a:p>
          <a:p>
            <a:pPr>
              <a:lnSpc>
                <a:spcPts val="1400"/>
              </a:lnSpc>
            </a:pPr>
            <a:r>
              <a:rPr lang="en-US" sz="1000" dirty="0">
                <a:latin typeface="IBM Plex Sans" panose="020B0503050203000203" pitchFamily="34" charset="0"/>
                <a:ea typeface="IBM Plex Sans" charset="0"/>
                <a:cs typeface="IBM Plex Sans" charset="0"/>
              </a:rPr>
              <a:t>…</a:t>
            </a:r>
            <a:endParaRPr lang="en-US" sz="1000" dirty="0">
              <a:solidFill>
                <a:schemeClr val="tx1"/>
              </a:solidFill>
              <a:latin typeface="IBM Plex Sans" panose="020B0503050203000203" pitchFamily="34" charset="0"/>
              <a:ea typeface="IBM Plex Sans" charset="0"/>
              <a:cs typeface="IBM Plex Sans" charset="0"/>
            </a:endParaRPr>
          </a:p>
        </p:txBody>
      </p:sp>
    </p:spTree>
    <p:extLst>
      <p:ext uri="{BB962C8B-B14F-4D97-AF65-F5344CB8AC3E}">
        <p14:creationId xmlns:p14="http://schemas.microsoft.com/office/powerpoint/2010/main" val="2917832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3765" y="234040"/>
            <a:ext cx="11555506" cy="653466"/>
          </a:xfrm>
        </p:spPr>
        <p:txBody>
          <a:bodyPr/>
          <a:lstStyle/>
          <a:p>
            <a:r>
              <a:rPr lang="en-US" i="1" dirty="0"/>
              <a:t>API Groups</a:t>
            </a:r>
          </a:p>
        </p:txBody>
      </p:sp>
      <p:sp>
        <p:nvSpPr>
          <p:cNvPr id="6" name="Text Placeholder 3"/>
          <p:cNvSpPr txBox="1">
            <a:spLocks/>
          </p:cNvSpPr>
          <p:nvPr/>
        </p:nvSpPr>
        <p:spPr>
          <a:xfrm>
            <a:off x="436491" y="1829830"/>
            <a:ext cx="10896600" cy="4579935"/>
          </a:xfrm>
          <a:prstGeom prst="rect">
            <a:avLst/>
          </a:prstGeom>
        </p:spPr>
        <p:txBody>
          <a:bodyPr numCol="1">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defTabSz="1219170">
              <a:spcBef>
                <a:spcPts val="0"/>
              </a:spcBef>
              <a:buNone/>
            </a:pPr>
            <a:endParaRPr lang="en-US" sz="2000" dirty="0">
              <a:solidFill>
                <a:srgbClr val="000000"/>
              </a:solidFill>
              <a:latin typeface="IBM Plex Sans"/>
            </a:endParaRPr>
          </a:p>
        </p:txBody>
      </p:sp>
      <p:sp>
        <p:nvSpPr>
          <p:cNvPr id="3" name="TextBox 2">
            <a:extLst>
              <a:ext uri="{FF2B5EF4-FFF2-40B4-BE49-F238E27FC236}">
                <a16:creationId xmlns:a16="http://schemas.microsoft.com/office/drawing/2014/main" id="{7643EABD-6ADB-174B-BEB4-51584FF5B9A6}"/>
              </a:ext>
            </a:extLst>
          </p:cNvPr>
          <p:cNvSpPr txBox="1"/>
          <p:nvPr/>
        </p:nvSpPr>
        <p:spPr>
          <a:xfrm>
            <a:off x="436491" y="915609"/>
            <a:ext cx="6044991" cy="5119350"/>
          </a:xfrm>
          <a:prstGeom prst="rect">
            <a:avLst/>
          </a:prstGeom>
          <a:noFill/>
        </p:spPr>
        <p:txBody>
          <a:bodyPr wrap="square" rtlCol="0">
            <a:spAutoFit/>
          </a:bodyPr>
          <a:lstStyle/>
          <a:p>
            <a:pPr>
              <a:lnSpc>
                <a:spcPts val="1600"/>
              </a:lnSpc>
              <a:spcAft>
                <a:spcPts val="600"/>
              </a:spcAft>
            </a:pPr>
            <a:r>
              <a:rPr lang="en-US" sz="1400" dirty="0"/>
              <a:t>All Kubernetes objects are considered an API resource and have a corresponding endpoint in the Kubernetes API.</a:t>
            </a:r>
          </a:p>
          <a:p>
            <a:pPr algn="l">
              <a:lnSpc>
                <a:spcPts val="1600"/>
              </a:lnSpc>
              <a:spcAft>
                <a:spcPts val="600"/>
              </a:spcAft>
            </a:pPr>
            <a:r>
              <a:rPr lang="en-US" sz="1400" dirty="0">
                <a:solidFill>
                  <a:schemeClr val="tx1"/>
                </a:solidFill>
                <a:latin typeface="IBM Plex Sans" charset="0"/>
                <a:ea typeface="IBM Plex Sans" charset="0"/>
                <a:cs typeface="IBM Plex Sans" charset="0"/>
              </a:rPr>
              <a:t>The </a:t>
            </a:r>
            <a:r>
              <a:rPr lang="en-US" sz="1400" dirty="0">
                <a:solidFill>
                  <a:schemeClr val="tx1"/>
                </a:solidFill>
                <a:latin typeface="IBM Plex Sans" charset="0"/>
                <a:ea typeface="IBM Plex Sans" charset="0"/>
                <a:cs typeface="IBM Plex Sans" charset="0"/>
                <a:hlinkClick r:id="rId3"/>
              </a:rPr>
              <a:t>Kubernetes API</a:t>
            </a:r>
            <a:r>
              <a:rPr lang="en-US" sz="1400" dirty="0">
                <a:solidFill>
                  <a:schemeClr val="tx1"/>
                </a:solidFill>
                <a:latin typeface="IBM Plex Sans" charset="0"/>
                <a:ea typeface="IBM Plex Sans" charset="0"/>
                <a:cs typeface="IBM Plex Sans" charset="0"/>
              </a:rPr>
              <a:t> is divided into </a:t>
            </a:r>
            <a:r>
              <a:rPr lang="en-US" sz="1400" dirty="0">
                <a:solidFill>
                  <a:schemeClr val="tx1"/>
                </a:solidFill>
                <a:latin typeface="IBM Plex Sans" charset="0"/>
                <a:ea typeface="IBM Plex Sans" charset="0"/>
                <a:cs typeface="IBM Plex Sans" charset="0"/>
                <a:hlinkClick r:id="rId4"/>
              </a:rPr>
              <a:t>API Groups</a:t>
            </a:r>
            <a:r>
              <a:rPr lang="en-US" sz="1400" dirty="0">
                <a:solidFill>
                  <a:schemeClr val="tx1"/>
                </a:solidFill>
                <a:latin typeface="IBM Plex Sans" charset="0"/>
                <a:ea typeface="IBM Plex Sans" charset="0"/>
                <a:cs typeface="IBM Plex Sans" charset="0"/>
              </a:rPr>
              <a:t> to make it easier to extend the API, disabling APIs, supporting different versions, support API Plugin. </a:t>
            </a:r>
          </a:p>
          <a:p>
            <a:pPr algn="l">
              <a:lnSpc>
                <a:spcPts val="1600"/>
              </a:lnSpc>
              <a:spcAft>
                <a:spcPts val="600"/>
              </a:spcAft>
            </a:pPr>
            <a:endParaRPr lang="en-US" sz="1400" dirty="0">
              <a:latin typeface="IBM Plex Sans" charset="0"/>
              <a:ea typeface="IBM Plex Sans" charset="0"/>
              <a:cs typeface="IBM Plex Sans" charset="0"/>
            </a:endParaRPr>
          </a:p>
          <a:p>
            <a:pPr algn="l">
              <a:lnSpc>
                <a:spcPts val="1600"/>
              </a:lnSpc>
              <a:spcAft>
                <a:spcPts val="600"/>
              </a:spcAft>
            </a:pPr>
            <a:r>
              <a:rPr lang="en-US" sz="1400" dirty="0">
                <a:solidFill>
                  <a:schemeClr val="tx1"/>
                </a:solidFill>
                <a:latin typeface="IBM Plex Sans" charset="0"/>
                <a:ea typeface="IBM Plex Sans" charset="0"/>
                <a:cs typeface="IBM Plex Sans" charset="0"/>
              </a:rPr>
              <a:t>API groups: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core,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apps,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extensions,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batch,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autoscaling,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storage.k8s.io,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admissionregistration.k8s.io,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apiextensions.k8s.io,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policy,</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scheduling.k8s.io,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settings.k8s.io,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apiregistration.k8s.io,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certificates.k8s.io,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rbac.authorization.k8s.io,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authorization.k8s.io,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networking.k8s.io, </a:t>
            </a:r>
          </a:p>
          <a:p>
            <a:pPr marL="194310" indent="-285750" algn="l">
              <a:lnSpc>
                <a:spcPts val="1600"/>
              </a:lnSpc>
              <a:buFont typeface="Arial" panose="020B0604020202020204" pitchFamily="34" charset="0"/>
              <a:buChar char="•"/>
            </a:pPr>
            <a:r>
              <a:rPr lang="en-US" sz="1400" dirty="0">
                <a:solidFill>
                  <a:schemeClr val="tx1"/>
                </a:solidFill>
                <a:latin typeface="IBM Plex Sans" charset="0"/>
                <a:ea typeface="IBM Plex Sans" charset="0"/>
                <a:cs typeface="IBM Plex Sans" charset="0"/>
              </a:rPr>
              <a:t>auditregistration.k8s.io  </a:t>
            </a:r>
          </a:p>
        </p:txBody>
      </p:sp>
    </p:spTree>
    <p:extLst>
      <p:ext uri="{BB962C8B-B14F-4D97-AF65-F5344CB8AC3E}">
        <p14:creationId xmlns:p14="http://schemas.microsoft.com/office/powerpoint/2010/main" val="445717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Slide Number Placeholder 3">
            <a:extLst>
              <a:ext uri="{FF2B5EF4-FFF2-40B4-BE49-F238E27FC236}">
                <a16:creationId xmlns:a16="http://schemas.microsoft.com/office/drawing/2014/main" id="{9B42E9AA-A1BC-DD4A-BC38-D2674B6D16FD}"/>
              </a:ext>
            </a:extLst>
          </p:cNvPr>
          <p:cNvSpPr>
            <a:spLocks noGrp="1"/>
          </p:cNvSpPr>
          <p:nvPr>
            <p:ph type="sldNum" sz="quarter" idx="11"/>
          </p:nvPr>
        </p:nvSpPr>
        <p:spPr>
          <a:xfrm>
            <a:off x="9448800" y="6383868"/>
            <a:ext cx="2438309" cy="222249"/>
          </a:xfrm>
        </p:spPr>
        <p:txBody>
          <a:bodyPr/>
          <a:lstStyle/>
          <a:p>
            <a:fld id="{59395FB3-9C97-154F-86B2-7E381B951268}" type="slidenum">
              <a:rPr lang="en-US" smtClean="0"/>
              <a:pPr/>
              <a:t>8</a:t>
            </a:fld>
            <a:endParaRPr lang="en-US" dirty="0"/>
          </a:p>
        </p:txBody>
      </p:sp>
      <p:sp>
        <p:nvSpPr>
          <p:cNvPr id="6" name="TextBox 5">
            <a:extLst>
              <a:ext uri="{FF2B5EF4-FFF2-40B4-BE49-F238E27FC236}">
                <a16:creationId xmlns:a16="http://schemas.microsoft.com/office/drawing/2014/main" id="{518F2D67-9F20-8D4A-8419-E257AC69A680}"/>
              </a:ext>
            </a:extLst>
          </p:cNvPr>
          <p:cNvSpPr txBox="1"/>
          <p:nvPr/>
        </p:nvSpPr>
        <p:spPr>
          <a:xfrm>
            <a:off x="7009283" y="1035168"/>
            <a:ext cx="4625788" cy="4862870"/>
          </a:xfrm>
          <a:prstGeom prst="rect">
            <a:avLst/>
          </a:prstGeom>
          <a:solidFill>
            <a:schemeClr val="bg1">
              <a:lumMod val="95000"/>
            </a:schemeClr>
          </a:solidFill>
        </p:spPr>
        <p:txBody>
          <a:bodyPr wrap="square" rtlCol="0">
            <a:spAutoFit/>
          </a:bodyPr>
          <a:lstStyle/>
          <a:p>
            <a:r>
              <a:rPr lang="en-US" sz="1000" dirty="0" err="1">
                <a:latin typeface="IBM Plex Mono" panose="020B0509050203000203" pitchFamily="49" charset="77"/>
              </a:rPr>
              <a:t>apiVersion</a:t>
            </a:r>
            <a:r>
              <a:rPr lang="en-US" sz="1000" dirty="0">
                <a:latin typeface="IBM Plex Mono" panose="020B0509050203000203" pitchFamily="49" charset="77"/>
              </a:rPr>
              <a:t>: apps/v1beta2</a:t>
            </a:r>
          </a:p>
          <a:p>
            <a:r>
              <a:rPr lang="en-US" sz="1000" dirty="0">
                <a:latin typeface="IBM Plex Mono" panose="020B0509050203000203" pitchFamily="49" charset="77"/>
              </a:rPr>
              <a:t>kind: Deployment</a:t>
            </a:r>
          </a:p>
          <a:p>
            <a:r>
              <a:rPr lang="en-US" sz="1000" dirty="0">
                <a:latin typeface="IBM Plex Mono" panose="020B0509050203000203" pitchFamily="49" charset="77"/>
              </a:rPr>
              <a:t>metadata: </a:t>
            </a:r>
          </a:p>
          <a:p>
            <a:r>
              <a:rPr lang="en-US" sz="1000" dirty="0">
                <a:latin typeface="IBM Plex Mono" panose="020B0509050203000203" pitchFamily="49" charset="77"/>
              </a:rPr>
              <a:t>    name: my-app-deployment</a:t>
            </a:r>
          </a:p>
          <a:p>
            <a:r>
              <a:rPr lang="en-US" sz="1000" dirty="0">
                <a:latin typeface="IBM Plex Mono" panose="020B0509050203000203" pitchFamily="49" charset="77"/>
              </a:rPr>
              <a:t>    namespace: my-ns</a:t>
            </a:r>
          </a:p>
          <a:p>
            <a:r>
              <a:rPr lang="en-US" sz="1000" dirty="0">
                <a:latin typeface="IBM Plex Mono" panose="020B0509050203000203" pitchFamily="49" charset="77"/>
              </a:rPr>
              <a:t>    labels: </a:t>
            </a:r>
          </a:p>
          <a:p>
            <a:r>
              <a:rPr lang="en-US" sz="1000" dirty="0">
                <a:latin typeface="IBM Plex Mono" panose="020B0509050203000203" pitchFamily="49" charset="77"/>
              </a:rPr>
              <a:t>        app: my-app</a:t>
            </a:r>
          </a:p>
          <a:p>
            <a:r>
              <a:rPr lang="en-US" sz="1000" dirty="0">
                <a:latin typeface="IBM Plex Mono" panose="020B0509050203000203" pitchFamily="49" charset="77"/>
              </a:rPr>
              <a:t>spec:</a:t>
            </a:r>
          </a:p>
          <a:p>
            <a:r>
              <a:rPr lang="en-US" sz="1000" dirty="0">
                <a:latin typeface="IBM Plex Mono" panose="020B0509050203000203" pitchFamily="49" charset="77"/>
              </a:rPr>
              <a:t>    replicas: 1</a:t>
            </a:r>
          </a:p>
          <a:p>
            <a:r>
              <a:rPr lang="en-US" sz="1000" dirty="0">
                <a:latin typeface="IBM Plex Mono" panose="020B0509050203000203" pitchFamily="49" charset="77"/>
              </a:rPr>
              <a:t>    selector: </a:t>
            </a:r>
          </a:p>
          <a:p>
            <a:r>
              <a:rPr lang="en-US" sz="1000" dirty="0">
                <a:latin typeface="IBM Plex Mono" panose="020B0509050203000203" pitchFamily="49" charset="77"/>
              </a:rPr>
              <a:t>        </a:t>
            </a:r>
            <a:r>
              <a:rPr lang="en-US" sz="1000" dirty="0" err="1">
                <a:latin typeface="IBM Plex Mono" panose="020B0509050203000203" pitchFamily="49" charset="77"/>
              </a:rPr>
              <a:t>matchLabels</a:t>
            </a:r>
            <a:r>
              <a:rPr lang="en-US" sz="1000" dirty="0">
                <a:latin typeface="IBM Plex Mono" panose="020B0509050203000203" pitchFamily="49" charset="77"/>
              </a:rPr>
              <a:t>:</a:t>
            </a:r>
          </a:p>
          <a:p>
            <a:r>
              <a:rPr lang="en-US" sz="1000" dirty="0">
                <a:latin typeface="IBM Plex Mono" panose="020B0509050203000203" pitchFamily="49" charset="77"/>
              </a:rPr>
              <a:t>            app: my-app</a:t>
            </a:r>
          </a:p>
          <a:p>
            <a:r>
              <a:rPr lang="en-US" sz="1000" dirty="0">
                <a:latin typeface="IBM Plex Mono" panose="020B0509050203000203" pitchFamily="49" charset="77"/>
              </a:rPr>
              <a:t>    template: </a:t>
            </a:r>
          </a:p>
          <a:p>
            <a:r>
              <a:rPr lang="en-US" sz="1000" dirty="0">
                <a:latin typeface="IBM Plex Mono" panose="020B0509050203000203" pitchFamily="49" charset="77"/>
              </a:rPr>
              <a:t>        metadata: </a:t>
            </a:r>
          </a:p>
          <a:p>
            <a:r>
              <a:rPr lang="en-US" sz="1000" dirty="0">
                <a:latin typeface="IBM Plex Mono" panose="020B0509050203000203" pitchFamily="49" charset="77"/>
              </a:rPr>
              <a:t>            labels:</a:t>
            </a:r>
          </a:p>
          <a:p>
            <a:r>
              <a:rPr lang="en-US" sz="1000" dirty="0">
                <a:latin typeface="IBM Plex Mono" panose="020B0509050203000203" pitchFamily="49" charset="77"/>
              </a:rPr>
              <a:t>                app: my-app</a:t>
            </a:r>
          </a:p>
          <a:p>
            <a:r>
              <a:rPr lang="en-US" sz="1000" dirty="0">
                <a:latin typeface="IBM Plex Mono" panose="020B0509050203000203" pitchFamily="49" charset="77"/>
              </a:rPr>
              <a:t>        spec: </a:t>
            </a:r>
          </a:p>
          <a:p>
            <a:r>
              <a:rPr lang="en-US" sz="1000" dirty="0">
                <a:latin typeface="IBM Plex Mono" panose="020B0509050203000203" pitchFamily="49" charset="77"/>
              </a:rPr>
              <a:t>            containers:</a:t>
            </a:r>
          </a:p>
          <a:p>
            <a:r>
              <a:rPr lang="en-US" sz="1000" dirty="0">
                <a:latin typeface="IBM Plex Mono" panose="020B0509050203000203" pitchFamily="49" charset="77"/>
              </a:rPr>
              <a:t>            -  name: my-app</a:t>
            </a:r>
          </a:p>
          <a:p>
            <a:r>
              <a:rPr lang="en-US" sz="1000" dirty="0">
                <a:latin typeface="IBM Plex Mono" panose="020B0509050203000203" pitchFamily="49" charset="77"/>
              </a:rPr>
              <a:t>                image: </a:t>
            </a:r>
            <a:r>
              <a:rPr lang="en-US" sz="1000" dirty="0" err="1">
                <a:latin typeface="IBM Plex Mono" panose="020B0509050203000203" pitchFamily="49" charset="77"/>
              </a:rPr>
              <a:t>remkohdev</a:t>
            </a:r>
            <a:r>
              <a:rPr lang="en-US" sz="1000" dirty="0">
                <a:latin typeface="IBM Plex Mono" panose="020B0509050203000203" pitchFamily="49" charset="77"/>
              </a:rPr>
              <a:t>/</a:t>
            </a:r>
            <a:r>
              <a:rPr lang="en-US" sz="1000" dirty="0" err="1">
                <a:latin typeface="IBM Plex Mono" panose="020B0509050203000203" pitchFamily="49" charset="77"/>
              </a:rPr>
              <a:t>my-app:latest</a:t>
            </a:r>
            <a:endParaRPr lang="en-US" sz="1000" dirty="0">
              <a:latin typeface="IBM Plex Mono" panose="020B0509050203000203" pitchFamily="49" charset="77"/>
            </a:endParaRPr>
          </a:p>
          <a:p>
            <a:r>
              <a:rPr lang="en-US" sz="1000" dirty="0">
                <a:latin typeface="IBM Plex Mono" panose="020B0509050203000203" pitchFamily="49" charset="77"/>
              </a:rPr>
              <a:t>                ports:</a:t>
            </a:r>
          </a:p>
          <a:p>
            <a:r>
              <a:rPr lang="en-US" sz="1000" dirty="0">
                <a:latin typeface="IBM Plex Mono" panose="020B0509050203000203" pitchFamily="49" charset="77"/>
              </a:rPr>
              <a:t>                -  name: main</a:t>
            </a:r>
          </a:p>
          <a:p>
            <a:r>
              <a:rPr lang="en-US" sz="1000" dirty="0">
                <a:latin typeface="IBM Plex Mono" panose="020B0509050203000203" pitchFamily="49" charset="77"/>
              </a:rPr>
              <a:t>                    protocol: TCP</a:t>
            </a:r>
          </a:p>
          <a:p>
            <a:r>
              <a:rPr lang="en-US" sz="1000" dirty="0">
                <a:latin typeface="IBM Plex Mono" panose="020B0509050203000203" pitchFamily="49" charset="77"/>
              </a:rPr>
              <a:t>                    </a:t>
            </a:r>
            <a:r>
              <a:rPr lang="en-US" sz="1000" dirty="0" err="1">
                <a:latin typeface="IBM Plex Mono" panose="020B0509050203000203" pitchFamily="49" charset="77"/>
              </a:rPr>
              <a:t>containerPort</a:t>
            </a:r>
            <a:r>
              <a:rPr lang="en-US" sz="1000" dirty="0">
                <a:latin typeface="IBM Plex Mono" panose="020B0509050203000203" pitchFamily="49" charset="77"/>
              </a:rPr>
              <a:t>: 6661</a:t>
            </a:r>
          </a:p>
          <a:p>
            <a:r>
              <a:rPr lang="en-US" sz="1000" dirty="0">
                <a:latin typeface="IBM Plex Mono" panose="020B0509050203000203" pitchFamily="49" charset="77"/>
              </a:rPr>
              <a:t>                </a:t>
            </a:r>
            <a:r>
              <a:rPr lang="en-US" sz="1000" dirty="0" err="1">
                <a:latin typeface="IBM Plex Mono" panose="020B0509050203000203" pitchFamily="49" charset="77"/>
              </a:rPr>
              <a:t>envFrom</a:t>
            </a:r>
            <a:r>
              <a:rPr lang="en-US" sz="1000" dirty="0">
                <a:latin typeface="IBM Plex Mono" panose="020B0509050203000203" pitchFamily="49" charset="77"/>
              </a:rPr>
              <a:t>:</a:t>
            </a:r>
          </a:p>
          <a:p>
            <a:r>
              <a:rPr lang="en-US" sz="1000" dirty="0">
                <a:latin typeface="IBM Plex Mono" panose="020B0509050203000203" pitchFamily="49" charset="77"/>
              </a:rPr>
              <a:t>                - </a:t>
            </a:r>
            <a:r>
              <a:rPr lang="en-US" sz="1000" dirty="0" err="1">
                <a:latin typeface="IBM Plex Mono" panose="020B0509050203000203" pitchFamily="49" charset="77"/>
              </a:rPr>
              <a:t>configMapRef</a:t>
            </a:r>
            <a:r>
              <a:rPr lang="en-US" sz="1000" dirty="0">
                <a:latin typeface="IBM Plex Mono" panose="020B0509050203000203" pitchFamily="49" charset="77"/>
              </a:rPr>
              <a:t>:</a:t>
            </a:r>
          </a:p>
          <a:p>
            <a:r>
              <a:rPr lang="en-US" sz="1000" dirty="0">
                <a:latin typeface="IBM Plex Mono" panose="020B0509050203000203" pitchFamily="49" charset="77"/>
              </a:rPr>
              <a:t>                        name: my-app-</a:t>
            </a:r>
            <a:r>
              <a:rPr lang="en-US" sz="1000" dirty="0" err="1">
                <a:latin typeface="IBM Plex Mono" panose="020B0509050203000203" pitchFamily="49" charset="77"/>
              </a:rPr>
              <a:t>configmap</a:t>
            </a:r>
            <a:endParaRPr lang="en-US" sz="1000" dirty="0">
              <a:latin typeface="IBM Plex Mono" panose="020B0509050203000203" pitchFamily="49" charset="77"/>
            </a:endParaRPr>
          </a:p>
          <a:p>
            <a:r>
              <a:rPr lang="en-US" sz="1000" dirty="0">
                <a:latin typeface="IBM Plex Mono" panose="020B0509050203000203" pitchFamily="49" charset="77"/>
              </a:rPr>
              <a:t>                resources:</a:t>
            </a:r>
          </a:p>
          <a:p>
            <a:r>
              <a:rPr lang="en-US" sz="1000" dirty="0">
                <a:latin typeface="IBM Plex Mono" panose="020B0509050203000203" pitchFamily="49" charset="77"/>
              </a:rPr>
              <a:t>                    requests:</a:t>
            </a:r>
          </a:p>
          <a:p>
            <a:r>
              <a:rPr lang="en-US" sz="1000" dirty="0">
                <a:latin typeface="IBM Plex Mono" panose="020B0509050203000203" pitchFamily="49" charset="77"/>
              </a:rPr>
              <a:t>                          memory: "120M"</a:t>
            </a:r>
          </a:p>
          <a:p>
            <a:r>
              <a:rPr lang="en-US" sz="1000" dirty="0">
                <a:latin typeface="IBM Plex Mono" panose="020B0509050203000203" pitchFamily="49" charset="77"/>
              </a:rPr>
              <a:t>                          </a:t>
            </a:r>
            <a:r>
              <a:rPr lang="en-US" sz="1000" dirty="0" err="1">
                <a:latin typeface="IBM Plex Mono" panose="020B0509050203000203" pitchFamily="49" charset="77"/>
              </a:rPr>
              <a:t>cpu</a:t>
            </a:r>
            <a:r>
              <a:rPr lang="en-US" sz="1000" dirty="0">
                <a:latin typeface="IBM Plex Mono" panose="020B0509050203000203" pitchFamily="49" charset="77"/>
              </a:rPr>
              <a:t>: "500m"</a:t>
            </a:r>
          </a:p>
        </p:txBody>
      </p:sp>
      <p:sp>
        <p:nvSpPr>
          <p:cNvPr id="8" name="TextBox 7">
            <a:extLst>
              <a:ext uri="{FF2B5EF4-FFF2-40B4-BE49-F238E27FC236}">
                <a16:creationId xmlns:a16="http://schemas.microsoft.com/office/drawing/2014/main" id="{7155B13F-AAD4-8C40-81E4-95151EECBE19}"/>
              </a:ext>
            </a:extLst>
          </p:cNvPr>
          <p:cNvSpPr txBox="1"/>
          <p:nvPr/>
        </p:nvSpPr>
        <p:spPr>
          <a:xfrm>
            <a:off x="6926460" y="673535"/>
            <a:ext cx="4780172" cy="337721"/>
          </a:xfrm>
          <a:prstGeom prst="rect">
            <a:avLst/>
          </a:prstGeom>
          <a:noFill/>
        </p:spPr>
        <p:txBody>
          <a:bodyPr wrap="square" rtlCol="0">
            <a:spAutoFit/>
          </a:bodyPr>
          <a:lstStyle/>
          <a:p>
            <a:pPr>
              <a:lnSpc>
                <a:spcPts val="2133"/>
              </a:lnSpc>
              <a:spcAft>
                <a:spcPts val="800"/>
              </a:spcAft>
            </a:pPr>
            <a:r>
              <a:rPr lang="en-US" sz="1333" dirty="0">
                <a:latin typeface="IBM Plex Sans" charset="0"/>
                <a:ea typeface="IBM Plex Sans" charset="0"/>
                <a:cs typeface="IBM Plex Sans" charset="0"/>
              </a:rPr>
              <a:t>apps API Group: </a:t>
            </a:r>
            <a:r>
              <a:rPr lang="en-US" sz="1333" dirty="0" err="1">
                <a:latin typeface="IBM Plex Sans" charset="0"/>
                <a:ea typeface="IBM Plex Sans" charset="0"/>
                <a:cs typeface="IBM Plex Sans" charset="0"/>
              </a:rPr>
              <a:t>deployment.yaml</a:t>
            </a:r>
            <a:endParaRPr lang="en-US" sz="1333" dirty="0">
              <a:latin typeface="IBM Plex Sans" charset="0"/>
              <a:ea typeface="IBM Plex Sans" charset="0"/>
              <a:cs typeface="IBM Plex Sans" charset="0"/>
            </a:endParaRPr>
          </a:p>
        </p:txBody>
      </p:sp>
      <p:sp>
        <p:nvSpPr>
          <p:cNvPr id="2" name="TextBox 1">
            <a:extLst>
              <a:ext uri="{FF2B5EF4-FFF2-40B4-BE49-F238E27FC236}">
                <a16:creationId xmlns:a16="http://schemas.microsoft.com/office/drawing/2014/main" id="{346C718A-31F5-ED4E-9C15-EF2F22BC363F}"/>
              </a:ext>
            </a:extLst>
          </p:cNvPr>
          <p:cNvSpPr txBox="1"/>
          <p:nvPr/>
        </p:nvSpPr>
        <p:spPr>
          <a:xfrm>
            <a:off x="485368" y="1203167"/>
            <a:ext cx="2810385" cy="5376600"/>
          </a:xfrm>
          <a:prstGeom prst="rect">
            <a:avLst/>
          </a:prstGeom>
          <a:noFill/>
        </p:spPr>
        <p:txBody>
          <a:bodyPr wrap="none" rtlCol="0">
            <a:spAutoFit/>
          </a:bodyPr>
          <a:lstStyle/>
          <a:p>
            <a:pPr indent="-22860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Workloads APIs</a:t>
            </a:r>
          </a:p>
          <a:p>
            <a:pPr lvl="1" indent="-22860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Pod</a:t>
            </a:r>
          </a:p>
          <a:p>
            <a:pPr lvl="1" indent="-22860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Container</a:t>
            </a:r>
          </a:p>
          <a:p>
            <a:pPr lvl="1" indent="-22860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ReplicationController</a:t>
            </a:r>
            <a:endParaRPr lang="en-US" sz="1600" dirty="0">
              <a:latin typeface="IBM Plex Sans" charset="0"/>
              <a:ea typeface="IBM Plex Sans" charset="0"/>
              <a:cs typeface="IBM Plex Sans" charset="0"/>
            </a:endParaRPr>
          </a:p>
          <a:p>
            <a:pPr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Service APIs</a:t>
            </a: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Endpoints</a:t>
            </a: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Service</a:t>
            </a:r>
          </a:p>
          <a:p>
            <a:pPr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Config and Storage APIs</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ConfigMap</a:t>
            </a:r>
            <a:endParaRPr lang="en-US" sz="1600" dirty="0">
              <a:latin typeface="IBM Plex Sans" charset="0"/>
              <a:ea typeface="IBM Plex Sans" charset="0"/>
              <a:cs typeface="IBM Plex Sans" charset="0"/>
            </a:endParaRP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Volume</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PersistentVolumeClaim</a:t>
            </a:r>
            <a:endParaRPr lang="en-US" sz="1600" dirty="0">
              <a:latin typeface="IBM Plex Sans" charset="0"/>
              <a:ea typeface="IBM Plex Sans" charset="0"/>
              <a:cs typeface="IBM Plex Sans" charset="0"/>
            </a:endParaRPr>
          </a:p>
          <a:p>
            <a:pPr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MetaData</a:t>
            </a:r>
            <a:r>
              <a:rPr lang="en-US" sz="1600" dirty="0">
                <a:latin typeface="IBM Plex Sans" charset="0"/>
                <a:ea typeface="IBM Plex Sans" charset="0"/>
                <a:cs typeface="IBM Plex Sans" charset="0"/>
              </a:rPr>
              <a:t> APIs</a:t>
            </a: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Event</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LimitRange</a:t>
            </a:r>
            <a:endParaRPr lang="en-US" sz="1600" dirty="0">
              <a:latin typeface="IBM Plex Sans" charset="0"/>
              <a:ea typeface="IBM Plex Sans" charset="0"/>
              <a:cs typeface="IBM Plex Sans" charset="0"/>
            </a:endParaRP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PodTemplate</a:t>
            </a:r>
            <a:endParaRPr lang="en-US" sz="1600" dirty="0">
              <a:latin typeface="IBM Plex Sans" charset="0"/>
              <a:ea typeface="IBM Plex Sans" charset="0"/>
              <a:cs typeface="IBM Plex Sans" charset="0"/>
            </a:endParaRPr>
          </a:p>
          <a:p>
            <a:pPr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Cluster APIs</a:t>
            </a: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Binding</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ComponentStatus</a:t>
            </a:r>
            <a:endParaRPr lang="en-US" sz="1600" dirty="0">
              <a:latin typeface="IBM Plex Sans" charset="0"/>
              <a:ea typeface="IBM Plex Sans" charset="0"/>
              <a:cs typeface="IBM Plex Sans" charset="0"/>
            </a:endParaRP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Namespace</a:t>
            </a:r>
          </a:p>
          <a:p>
            <a:pPr lvl="1" indent="-228594">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Node</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PersistentVolume</a:t>
            </a:r>
            <a:endParaRPr lang="en-US" sz="1600" dirty="0">
              <a:latin typeface="IBM Plex Sans" charset="0"/>
              <a:ea typeface="IBM Plex Sans" charset="0"/>
              <a:cs typeface="IBM Plex Sans" charset="0"/>
            </a:endParaRP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ResourceQuota</a:t>
            </a:r>
            <a:endParaRPr lang="en-US" sz="1600" dirty="0">
              <a:latin typeface="IBM Plex Sans" charset="0"/>
              <a:ea typeface="IBM Plex Sans" charset="0"/>
              <a:cs typeface="IBM Plex Sans" charset="0"/>
            </a:endParaRP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ServiceAccount</a:t>
            </a:r>
            <a:endParaRPr lang="en-US" sz="1600" dirty="0">
              <a:latin typeface="IBM Plex Sans" charset="0"/>
              <a:ea typeface="IBM Plex Sans" charset="0"/>
              <a:cs typeface="IBM Plex Sans" charset="0"/>
            </a:endParaRPr>
          </a:p>
        </p:txBody>
      </p:sp>
      <p:sp>
        <p:nvSpPr>
          <p:cNvPr id="10" name="Rectangle 9">
            <a:extLst>
              <a:ext uri="{FF2B5EF4-FFF2-40B4-BE49-F238E27FC236}">
                <a16:creationId xmlns:a16="http://schemas.microsoft.com/office/drawing/2014/main" id="{ACE706AD-52E7-4443-852B-F75409CB6D6C}"/>
              </a:ext>
            </a:extLst>
          </p:cNvPr>
          <p:cNvSpPr/>
          <p:nvPr/>
        </p:nvSpPr>
        <p:spPr>
          <a:xfrm>
            <a:off x="247753" y="737714"/>
            <a:ext cx="6096000" cy="246221"/>
          </a:xfrm>
          <a:prstGeom prst="rect">
            <a:avLst/>
          </a:prstGeom>
        </p:spPr>
        <p:txBody>
          <a:bodyPr>
            <a:spAutoFit/>
          </a:bodyPr>
          <a:lstStyle/>
          <a:p>
            <a:r>
              <a:rPr lang="en-US" sz="1000" dirty="0"/>
              <a:t>source: </a:t>
            </a:r>
            <a:r>
              <a:rPr lang="en-US" sz="1000" dirty="0">
                <a:hlinkClick r:id="rId2"/>
              </a:rPr>
              <a:t>https://kubernetes.io/docs/reference/#api-reference</a:t>
            </a:r>
            <a:endParaRPr lang="en-US" sz="1000" dirty="0"/>
          </a:p>
        </p:txBody>
      </p:sp>
      <p:sp>
        <p:nvSpPr>
          <p:cNvPr id="12" name="Title 1">
            <a:extLst>
              <a:ext uri="{FF2B5EF4-FFF2-40B4-BE49-F238E27FC236}">
                <a16:creationId xmlns:a16="http://schemas.microsoft.com/office/drawing/2014/main" id="{9075BA87-2A80-F74A-B06F-BBD7AF403798}"/>
              </a:ext>
            </a:extLst>
          </p:cNvPr>
          <p:cNvSpPr txBox="1">
            <a:spLocks/>
          </p:cNvSpPr>
          <p:nvPr/>
        </p:nvSpPr>
        <p:spPr>
          <a:xfrm>
            <a:off x="280415" y="234040"/>
            <a:ext cx="11588856" cy="653466"/>
          </a:xfrm>
          <a:prstGeom prst="rect">
            <a:avLst/>
          </a:prstGeom>
        </p:spPr>
        <p:txBody>
          <a:bodyPr vert="horz" lIns="0" tIns="0" rIns="0" bIns="0" rtlCol="0" anchor="t">
            <a:noAutofit/>
          </a:bodyPr>
          <a:lstStyle>
            <a:lvl1pPr algn="l" rtl="0" eaLnBrk="1" fontAlgn="base" hangingPunct="1">
              <a:lnSpc>
                <a:spcPts val="3733"/>
              </a:lnSpc>
              <a:spcBef>
                <a:spcPct val="0"/>
              </a:spcBef>
              <a:spcAft>
                <a:spcPts val="2400"/>
              </a:spcAft>
              <a:defRPr sz="3200" b="0" i="0">
                <a:solidFill>
                  <a:schemeClr val="tx1"/>
                </a:solidFill>
                <a:latin typeface="IBM Plex Mono Light" panose="020B0409050000000000" pitchFamily="49" charset="77"/>
                <a:ea typeface="IBM Plex Mono Light" panose="020B0409050000000000" pitchFamily="49" charset="77"/>
                <a:cs typeface="IBM Plex Mono Light" panose="020B0409050000000000" pitchFamily="49" charset="77"/>
              </a:defRPr>
            </a:lvl1pPr>
            <a:lvl2pPr algn="l" rtl="0" eaLnBrk="1" fontAlgn="base" hangingPunct="1">
              <a:lnSpc>
                <a:spcPct val="90000"/>
              </a:lnSpc>
              <a:spcBef>
                <a:spcPct val="0"/>
              </a:spcBef>
              <a:spcAft>
                <a:spcPct val="0"/>
              </a:spcAft>
              <a:defRPr sz="2960">
                <a:solidFill>
                  <a:srgbClr val="191919"/>
                </a:solidFill>
                <a:latin typeface="HelvNeue Light for IBM" pitchFamily="34" charset="0"/>
              </a:defRPr>
            </a:lvl2pPr>
            <a:lvl3pPr algn="l" rtl="0" eaLnBrk="1" fontAlgn="base" hangingPunct="1">
              <a:lnSpc>
                <a:spcPct val="90000"/>
              </a:lnSpc>
              <a:spcBef>
                <a:spcPct val="0"/>
              </a:spcBef>
              <a:spcAft>
                <a:spcPct val="0"/>
              </a:spcAft>
              <a:defRPr sz="2960">
                <a:solidFill>
                  <a:srgbClr val="191919"/>
                </a:solidFill>
                <a:latin typeface="HelvNeue Light for IBM" pitchFamily="34" charset="0"/>
              </a:defRPr>
            </a:lvl3pPr>
            <a:lvl4pPr algn="l" rtl="0" eaLnBrk="1" fontAlgn="base" hangingPunct="1">
              <a:lnSpc>
                <a:spcPct val="90000"/>
              </a:lnSpc>
              <a:spcBef>
                <a:spcPct val="0"/>
              </a:spcBef>
              <a:spcAft>
                <a:spcPct val="0"/>
              </a:spcAft>
              <a:defRPr sz="2960">
                <a:solidFill>
                  <a:srgbClr val="191919"/>
                </a:solidFill>
                <a:latin typeface="HelvNeue Light for IBM" pitchFamily="34" charset="0"/>
              </a:defRPr>
            </a:lvl4pPr>
            <a:lvl5pPr algn="l" rtl="0" eaLnBrk="1" fontAlgn="base" hangingPunct="1">
              <a:lnSpc>
                <a:spcPct val="90000"/>
              </a:lnSpc>
              <a:spcBef>
                <a:spcPct val="0"/>
              </a:spcBef>
              <a:spcAft>
                <a:spcPct val="0"/>
              </a:spcAft>
              <a:defRPr sz="2960">
                <a:solidFill>
                  <a:srgbClr val="191919"/>
                </a:solidFill>
                <a:latin typeface="HelvNeue Light for IBM" pitchFamily="34" charset="0"/>
              </a:defRPr>
            </a:lvl5pPr>
            <a:lvl6pPr marL="483407" algn="l" rtl="0" eaLnBrk="1" fontAlgn="base" hangingPunct="1">
              <a:lnSpc>
                <a:spcPct val="90000"/>
              </a:lnSpc>
              <a:spcBef>
                <a:spcPct val="0"/>
              </a:spcBef>
              <a:spcAft>
                <a:spcPct val="0"/>
              </a:spcAft>
              <a:defRPr sz="2960">
                <a:solidFill>
                  <a:srgbClr val="191919"/>
                </a:solidFill>
                <a:latin typeface="HelvNeue Light for IBM" pitchFamily="34" charset="0"/>
              </a:defRPr>
            </a:lvl6pPr>
            <a:lvl7pPr marL="966816" algn="l" rtl="0" eaLnBrk="1" fontAlgn="base" hangingPunct="1">
              <a:lnSpc>
                <a:spcPct val="90000"/>
              </a:lnSpc>
              <a:spcBef>
                <a:spcPct val="0"/>
              </a:spcBef>
              <a:spcAft>
                <a:spcPct val="0"/>
              </a:spcAft>
              <a:defRPr sz="2960">
                <a:solidFill>
                  <a:srgbClr val="191919"/>
                </a:solidFill>
                <a:latin typeface="HelvNeue Light for IBM" pitchFamily="34" charset="0"/>
              </a:defRPr>
            </a:lvl7pPr>
            <a:lvl8pPr marL="1450221" algn="l" rtl="0" eaLnBrk="1" fontAlgn="base" hangingPunct="1">
              <a:lnSpc>
                <a:spcPct val="90000"/>
              </a:lnSpc>
              <a:spcBef>
                <a:spcPct val="0"/>
              </a:spcBef>
              <a:spcAft>
                <a:spcPct val="0"/>
              </a:spcAft>
              <a:defRPr sz="2960">
                <a:solidFill>
                  <a:srgbClr val="191919"/>
                </a:solidFill>
                <a:latin typeface="HelvNeue Light for IBM" pitchFamily="34" charset="0"/>
              </a:defRPr>
            </a:lvl8pPr>
            <a:lvl9pPr marL="1933629" algn="l" rtl="0" eaLnBrk="1" fontAlgn="base" hangingPunct="1">
              <a:lnSpc>
                <a:spcPct val="90000"/>
              </a:lnSpc>
              <a:spcBef>
                <a:spcPct val="0"/>
              </a:spcBef>
              <a:spcAft>
                <a:spcPct val="0"/>
              </a:spcAft>
              <a:defRPr sz="2960">
                <a:solidFill>
                  <a:srgbClr val="191919"/>
                </a:solidFill>
                <a:latin typeface="HelvNeue Light for IBM" pitchFamily="34" charset="0"/>
              </a:defRPr>
            </a:lvl9pPr>
          </a:lstStyle>
          <a:p>
            <a:r>
              <a:rPr lang="en-US" kern="0" dirty="0"/>
              <a:t>Kubernetes API - </a:t>
            </a:r>
            <a:r>
              <a:rPr lang="en-US" i="1" kern="0" dirty="0"/>
              <a:t>core</a:t>
            </a:r>
          </a:p>
        </p:txBody>
      </p:sp>
    </p:spTree>
    <p:extLst>
      <p:ext uri="{BB962C8B-B14F-4D97-AF65-F5344CB8AC3E}">
        <p14:creationId xmlns:p14="http://schemas.microsoft.com/office/powerpoint/2010/main" val="14169799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414" y="234040"/>
            <a:ext cx="11624715" cy="653466"/>
          </a:xfrm>
        </p:spPr>
        <p:txBody>
          <a:bodyPr/>
          <a:lstStyle/>
          <a:p>
            <a:r>
              <a:rPr lang="en-US" dirty="0"/>
              <a:t>Kubernetes API – </a:t>
            </a:r>
            <a:r>
              <a:rPr lang="en-US" i="1" dirty="0"/>
              <a:t>apps,rbac.authorization.k8s.io</a:t>
            </a:r>
          </a:p>
        </p:txBody>
      </p:sp>
      <p:sp>
        <p:nvSpPr>
          <p:cNvPr id="7" name="TextBox 6">
            <a:extLst>
              <a:ext uri="{FF2B5EF4-FFF2-40B4-BE49-F238E27FC236}">
                <a16:creationId xmlns:a16="http://schemas.microsoft.com/office/drawing/2014/main" id="{B67CD458-E7C2-EF46-B43C-E0B2D9E43EAD}"/>
              </a:ext>
            </a:extLst>
          </p:cNvPr>
          <p:cNvSpPr txBox="1"/>
          <p:nvPr/>
        </p:nvSpPr>
        <p:spPr>
          <a:xfrm>
            <a:off x="485368" y="1203167"/>
            <a:ext cx="11357008" cy="2837443"/>
          </a:xfrm>
          <a:prstGeom prst="rect">
            <a:avLst/>
          </a:prstGeom>
          <a:noFill/>
        </p:spPr>
        <p:txBody>
          <a:bodyPr wrap="square" numCol="3" rtlCol="0">
            <a:spAutoFit/>
          </a:bodyPr>
          <a:lstStyle/>
          <a:p>
            <a:pPr>
              <a:lnSpc>
                <a:spcPts val="1600"/>
              </a:lnSpc>
              <a:spcAft>
                <a:spcPts val="200"/>
              </a:spcAft>
            </a:pPr>
            <a:r>
              <a:rPr lang="en-US" sz="1600" dirty="0">
                <a:latin typeface="IBM Plex Sans" charset="0"/>
                <a:ea typeface="IBM Plex Sans" charset="0"/>
                <a:cs typeface="IBM Plex Sans" charset="0"/>
              </a:rPr>
              <a:t>apps</a:t>
            </a:r>
          </a:p>
          <a:p>
            <a:pPr>
              <a:lnSpc>
                <a:spcPts val="1600"/>
              </a:lnSpc>
              <a:spcAft>
                <a:spcPts val="200"/>
              </a:spcAft>
            </a:pPr>
            <a:endParaRPr lang="en-US" sz="1600" dirty="0">
              <a:latin typeface="IBM Plex Sans" charset="0"/>
              <a:ea typeface="IBM Plex Sans" charset="0"/>
              <a:cs typeface="IBM Plex Sans" charset="0"/>
            </a:endParaRPr>
          </a:p>
          <a:p>
            <a:pPr indent="-22860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Workloads APIs</a:t>
            </a:r>
          </a:p>
          <a:p>
            <a:pPr lvl="1" indent="-22860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DaemonSet</a:t>
            </a:r>
            <a:endParaRPr lang="en-US" sz="1600" dirty="0">
              <a:latin typeface="IBM Plex Sans" charset="0"/>
              <a:ea typeface="IBM Plex Sans" charset="0"/>
              <a:cs typeface="IBM Plex Sans" charset="0"/>
            </a:endParaRPr>
          </a:p>
          <a:p>
            <a:pPr lvl="1" indent="-22860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Deployment</a:t>
            </a:r>
          </a:p>
          <a:p>
            <a:pPr lvl="1" indent="-22860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ReplicaSet</a:t>
            </a:r>
            <a:endParaRPr lang="en-US" sz="1600" dirty="0">
              <a:latin typeface="IBM Plex Sans" charset="0"/>
              <a:ea typeface="IBM Plex Sans" charset="0"/>
              <a:cs typeface="IBM Plex Sans" charset="0"/>
            </a:endParaRPr>
          </a:p>
          <a:p>
            <a:pPr lvl="1" indent="-22860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StatefulSet</a:t>
            </a:r>
            <a:endParaRPr lang="en-US" sz="1600" dirty="0">
              <a:latin typeface="IBM Plex Sans" charset="0"/>
              <a:ea typeface="IBM Plex Sans" charset="0"/>
              <a:cs typeface="IBM Plex Sans" charset="0"/>
            </a:endParaRPr>
          </a:p>
          <a:p>
            <a:pPr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MetaData</a:t>
            </a:r>
            <a:r>
              <a:rPr lang="en-US" sz="1600" dirty="0">
                <a:latin typeface="IBM Plex Sans" charset="0"/>
                <a:ea typeface="IBM Plex Sans" charset="0"/>
                <a:cs typeface="IBM Plex Sans" charset="0"/>
              </a:rPr>
              <a:t> APIs</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ControllerRevision</a:t>
            </a: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r>
              <a:rPr lang="en-US" sz="1600" dirty="0">
                <a:latin typeface="IBM Plex Sans" charset="0"/>
                <a:ea typeface="IBM Plex Sans" charset="0"/>
                <a:cs typeface="IBM Plex Sans" charset="0"/>
              </a:rPr>
              <a:t>rbac.authorization.k8s.io</a:t>
            </a:r>
          </a:p>
          <a:p>
            <a:pPr indent="-228594">
              <a:lnSpc>
                <a:spcPts val="1600"/>
              </a:lnSpc>
              <a:spcAft>
                <a:spcPts val="200"/>
              </a:spcAft>
            </a:pPr>
            <a:endParaRPr lang="en-US" sz="1600" dirty="0">
              <a:latin typeface="IBM Plex Sans" charset="0"/>
              <a:ea typeface="IBM Plex Sans" charset="0"/>
              <a:cs typeface="IBM Plex Sans" charset="0"/>
            </a:endParaRPr>
          </a:p>
          <a:p>
            <a:pPr marL="57156" indent="-28575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Cluster</a:t>
            </a:r>
          </a:p>
          <a:p>
            <a:pPr marL="514356" lvl="1" indent="-28575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ClusterRole</a:t>
            </a:r>
            <a:endParaRPr lang="en-US" sz="1600" dirty="0">
              <a:latin typeface="IBM Plex Sans" charset="0"/>
              <a:ea typeface="IBM Plex Sans" charset="0"/>
              <a:cs typeface="IBM Plex Sans" charset="0"/>
            </a:endParaRPr>
          </a:p>
          <a:p>
            <a:pPr marL="514356" lvl="1" indent="-28575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ClusterRoleBinding</a:t>
            </a:r>
            <a:endParaRPr lang="en-US" sz="1600" dirty="0">
              <a:latin typeface="IBM Plex Sans" charset="0"/>
              <a:ea typeface="IBM Plex Sans" charset="0"/>
              <a:cs typeface="IBM Plex Sans" charset="0"/>
            </a:endParaRPr>
          </a:p>
          <a:p>
            <a:pPr marL="514356" lvl="1" indent="-285750">
              <a:lnSpc>
                <a:spcPts val="1600"/>
              </a:lnSpc>
              <a:spcAft>
                <a:spcPts val="200"/>
              </a:spcAft>
              <a:buFont typeface="Arial" panose="020B0604020202020204" pitchFamily="34" charset="0"/>
              <a:buChar char="•"/>
            </a:pPr>
            <a:r>
              <a:rPr lang="en-US" sz="1600" dirty="0">
                <a:latin typeface="IBM Plex Sans" charset="0"/>
                <a:ea typeface="IBM Plex Sans" charset="0"/>
                <a:cs typeface="IBM Plex Sans" charset="0"/>
              </a:rPr>
              <a:t>Role</a:t>
            </a:r>
          </a:p>
          <a:p>
            <a:pPr marL="514356" lvl="1" indent="-28575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RoleBinding</a:t>
            </a:r>
            <a:endParaRPr lang="en-US" sz="1600" dirty="0">
              <a:latin typeface="IBM Plex Sans" charset="0"/>
              <a:ea typeface="IBM Plex Sans" charset="0"/>
              <a:cs typeface="IBM Plex Sans" charset="0"/>
            </a:endParaRPr>
          </a:p>
          <a:p>
            <a:pPr marL="514356" lvl="1" indent="-285750">
              <a:lnSpc>
                <a:spcPts val="1600"/>
              </a:lnSpc>
              <a:spcAft>
                <a:spcPts val="200"/>
              </a:spcAft>
              <a:buFont typeface="Arial" panose="020B0604020202020204" pitchFamily="34" charset="0"/>
              <a:buChar char="•"/>
            </a:pPr>
            <a:endParaRPr lang="en-US" sz="1600" dirty="0">
              <a:latin typeface="IBM Plex Sans" charset="0"/>
              <a:ea typeface="IBM Plex Sans" charset="0"/>
              <a:cs typeface="IBM Plex Sans" charset="0"/>
            </a:endParaRPr>
          </a:p>
          <a:p>
            <a:pPr marL="514356" lvl="1" indent="-285750">
              <a:lnSpc>
                <a:spcPts val="1600"/>
              </a:lnSpc>
              <a:spcAft>
                <a:spcPts val="200"/>
              </a:spcAft>
              <a:buFont typeface="Arial" panose="020B0604020202020204" pitchFamily="34" charset="0"/>
              <a:buChar char="•"/>
            </a:pP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indent="-228594">
              <a:lnSpc>
                <a:spcPts val="1600"/>
              </a:lnSpc>
              <a:spcAft>
                <a:spcPts val="200"/>
              </a:spcAft>
            </a:pPr>
            <a:r>
              <a:rPr lang="en-US" sz="1600" dirty="0" err="1">
                <a:latin typeface="IBM Plex Sans" charset="0"/>
                <a:ea typeface="IBM Plex Sans" charset="0"/>
                <a:cs typeface="IBM Plex Sans" charset="0"/>
              </a:rPr>
              <a:t>apiextensions</a:t>
            </a: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a:p>
            <a:pPr marL="285750" indent="-28575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MetaData</a:t>
            </a:r>
            <a:r>
              <a:rPr lang="en-US" sz="1600" dirty="0">
                <a:latin typeface="IBM Plex Sans" charset="0"/>
                <a:ea typeface="IBM Plex Sans" charset="0"/>
                <a:cs typeface="IBM Plex Sans" charset="0"/>
              </a:rPr>
              <a:t> APIs</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CustomResourceDefinition</a:t>
            </a:r>
            <a:endParaRPr lang="en-US" sz="1600" dirty="0">
              <a:latin typeface="IBM Plex Sans" charset="0"/>
              <a:ea typeface="IBM Plex Sans" charset="0"/>
              <a:cs typeface="IBM Plex Sans" charset="0"/>
            </a:endParaRPr>
          </a:p>
          <a:p>
            <a:pPr indent="-228594">
              <a:lnSpc>
                <a:spcPts val="1600"/>
              </a:lnSpc>
              <a:spcAft>
                <a:spcPts val="200"/>
              </a:spcAft>
            </a:pPr>
            <a:endParaRPr lang="en-US" sz="1600" dirty="0">
              <a:latin typeface="IBM Plex Sans" charset="0"/>
              <a:ea typeface="IBM Plex Sans" charset="0"/>
              <a:cs typeface="IBM Plex Sans" charset="0"/>
            </a:endParaRPr>
          </a:p>
        </p:txBody>
      </p:sp>
      <p:sp>
        <p:nvSpPr>
          <p:cNvPr id="4" name="TextBox 3">
            <a:extLst>
              <a:ext uri="{FF2B5EF4-FFF2-40B4-BE49-F238E27FC236}">
                <a16:creationId xmlns:a16="http://schemas.microsoft.com/office/drawing/2014/main" id="{CF30595C-44AC-B748-ACE9-B95BE0DFFEB2}"/>
              </a:ext>
            </a:extLst>
          </p:cNvPr>
          <p:cNvSpPr txBox="1"/>
          <p:nvPr/>
        </p:nvSpPr>
        <p:spPr>
          <a:xfrm>
            <a:off x="528918" y="4177553"/>
            <a:ext cx="3063659" cy="990784"/>
          </a:xfrm>
          <a:prstGeom prst="rect">
            <a:avLst/>
          </a:prstGeom>
          <a:noFill/>
        </p:spPr>
        <p:txBody>
          <a:bodyPr wrap="none" rtlCol="0">
            <a:spAutoFit/>
          </a:bodyPr>
          <a:lstStyle/>
          <a:p>
            <a:pPr indent="-228594">
              <a:lnSpc>
                <a:spcPts val="1600"/>
              </a:lnSpc>
              <a:spcAft>
                <a:spcPts val="200"/>
              </a:spcAft>
            </a:pPr>
            <a:r>
              <a:rPr lang="en-US" sz="1600" dirty="0">
                <a:latin typeface="IBM Plex Sans" charset="0"/>
                <a:ea typeface="IBM Plex Sans" charset="0"/>
                <a:cs typeface="IBM Plex Sans" charset="0"/>
              </a:rPr>
              <a:t>autoscaling</a:t>
            </a:r>
          </a:p>
          <a:p>
            <a:pPr indent="-228594">
              <a:lnSpc>
                <a:spcPts val="1600"/>
              </a:lnSpc>
              <a:spcAft>
                <a:spcPts val="200"/>
              </a:spcAft>
            </a:pPr>
            <a:endParaRPr lang="en-US" sz="1600" dirty="0">
              <a:latin typeface="IBM Plex Sans" charset="0"/>
              <a:ea typeface="IBM Plex Sans" charset="0"/>
              <a:cs typeface="IBM Plex Sans" charset="0"/>
            </a:endParaRPr>
          </a:p>
          <a:p>
            <a:pPr marL="285750" indent="-285750">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MetaData</a:t>
            </a:r>
            <a:r>
              <a:rPr lang="en-US" sz="1600" dirty="0">
                <a:latin typeface="IBM Plex Sans" charset="0"/>
                <a:ea typeface="IBM Plex Sans" charset="0"/>
                <a:cs typeface="IBM Plex Sans" charset="0"/>
              </a:rPr>
              <a:t> APIs</a:t>
            </a:r>
          </a:p>
          <a:p>
            <a:pPr lvl="1" indent="-228594">
              <a:lnSpc>
                <a:spcPts val="1600"/>
              </a:lnSpc>
              <a:spcAft>
                <a:spcPts val="200"/>
              </a:spcAft>
              <a:buFont typeface="Arial" panose="020B0604020202020204" pitchFamily="34" charset="0"/>
              <a:buChar char="•"/>
            </a:pPr>
            <a:r>
              <a:rPr lang="en-US" sz="1600" dirty="0" err="1">
                <a:latin typeface="IBM Plex Sans" charset="0"/>
                <a:ea typeface="IBM Plex Sans" charset="0"/>
                <a:cs typeface="IBM Plex Sans" charset="0"/>
              </a:rPr>
              <a:t>HorizontalPodAutoscaler</a:t>
            </a:r>
            <a:endParaRPr lang="en-US" sz="1600" dirty="0">
              <a:latin typeface="IBM Plex Sans" charset="0"/>
              <a:ea typeface="IBM Plex Sans" charset="0"/>
              <a:cs typeface="IBM Plex Sans" charset="0"/>
            </a:endParaRPr>
          </a:p>
        </p:txBody>
      </p:sp>
    </p:spTree>
    <p:extLst>
      <p:ext uri="{BB962C8B-B14F-4D97-AF65-F5344CB8AC3E}">
        <p14:creationId xmlns:p14="http://schemas.microsoft.com/office/powerpoint/2010/main" val="13937048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IBM Developer 2018 white background">
  <a:themeElements>
    <a:clrScheme name="Custom 63">
      <a:dk1>
        <a:srgbClr val="FFFFFF"/>
      </a:dk1>
      <a:lt1>
        <a:srgbClr val="000000"/>
      </a:lt1>
      <a:dk2>
        <a:srgbClr val="565656"/>
      </a:dk2>
      <a:lt2>
        <a:srgbClr val="F1F4F7"/>
      </a:lt2>
      <a:accent1>
        <a:srgbClr val="0062FF"/>
      </a:accent1>
      <a:accent2>
        <a:srgbClr val="FA75A6"/>
      </a:accent2>
      <a:accent3>
        <a:srgbClr val="20D5D2"/>
      </a:accent3>
      <a:accent4>
        <a:srgbClr val="B9BFC7"/>
      </a:accent4>
      <a:accent5>
        <a:srgbClr val="BB8EFF"/>
      </a:accent5>
      <a:accent6>
        <a:srgbClr val="E3F6FF"/>
      </a:accent6>
      <a:hlink>
        <a:srgbClr val="0062FF"/>
      </a:hlink>
      <a:folHlink>
        <a:srgbClr val="0061FF"/>
      </a:folHlink>
    </a:clrScheme>
    <a:fontScheme name="IBM Plex">
      <a:majorFont>
        <a:latin typeface="IBM Plex Sans Bold"/>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tx1"/>
        </a:solidFill>
        <a:ln w="12700">
          <a:solidFill>
            <a:schemeClr val="tx1"/>
          </a:solidFill>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ts val="1600"/>
          </a:lnSpc>
          <a:spcBef>
            <a:spcPct val="0"/>
          </a:spcBef>
          <a:spcAft>
            <a:spcPts val="600"/>
          </a:spcAft>
          <a:buClrTx/>
          <a:buSzTx/>
          <a:buFontTx/>
          <a:buNone/>
          <a:tabLst/>
          <a:defRPr kumimoji="0" sz="1200" b="0" i="0" u="none" strike="noStrike" cap="none" normalizeH="0" baseline="0" dirty="0" smtClean="0">
            <a:ln>
              <a:noFill/>
            </a:ln>
            <a:solidFill>
              <a:schemeClr val="bg1"/>
            </a:solidFill>
            <a:effectLst/>
            <a:latin typeface="IBM Plex Sans" panose="020B0503050000000000" pitchFamily="34" charset="77"/>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tx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lnSpc>
            <a:spcPts val="1600"/>
          </a:lnSpc>
          <a:spcAft>
            <a:spcPts val="600"/>
          </a:spcAft>
          <a:defRPr sz="1200" dirty="0" smtClean="0">
            <a:solidFill>
              <a:schemeClr val="tx1"/>
            </a:solidFill>
            <a:latin typeface="IBM Plex Sans" charset="0"/>
            <a:ea typeface="IBM Plex Sans" charset="0"/>
            <a:cs typeface="IBM Plex Sans" charset="0"/>
          </a:defRPr>
        </a:defPPr>
      </a:lstStyle>
    </a:txDef>
  </a:objectDefaults>
  <a:extraClrSchemeLst/>
  <a:custClrLst>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18CFF"/>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E9A"/>
    </a:custClr>
    <a:custClr name="Teal 40">
      <a:srgbClr val="00BAB6"/>
    </a:custClr>
    <a:custClr name="Teal 30">
      <a:srgbClr val="20D5D2"/>
    </a:custClr>
    <a:custClr name="Teal 20">
      <a:srgbClr val="87EDED"/>
    </a:custClr>
    <a:custClr name="Teal 10">
      <a:srgbClr val="DBFBFB"/>
    </a:custClr>
    <a:custClr name="Green 100">
      <a:srgbClr val="081B09"/>
    </a:custClr>
    <a:custClr name="Green 90">
      <a:srgbClr val="01330F"/>
    </a:custClr>
    <a:custClr name="Green 80">
      <a:srgbClr val="054719"/>
    </a:custClr>
    <a:custClr name="Green 70">
      <a:srgbClr val="10642A"/>
    </a:custClr>
    <a:custClr name="Green 60">
      <a:srgbClr val="198038"/>
    </a:custClr>
    <a:custClr name="Green 50">
      <a:srgbClr val="24A249"/>
    </a:custClr>
    <a:custClr name="Green 40">
      <a:srgbClr val="3DBB61"/>
    </a:custClr>
    <a:custClr name="Green 30">
      <a:srgbClr val="56D679"/>
    </a:custClr>
    <a:custClr name="Green 20">
      <a:srgbClr val="9DEEB2"/>
    </a:custClr>
    <a:custClr name="Green 10">
      <a:srgbClr val="DAFBE4"/>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Cool Gray 10">
      <a:srgbClr val="F2F4F8"/>
    </a:custClr>
  </a:custClrLst>
  <a:extLst>
    <a:ext uri="{05A4C25C-085E-4340-85A3-A5531E510DB2}">
      <thm15:themeFamily xmlns:thm15="http://schemas.microsoft.com/office/thememl/2012/main" name="IntroToKubernetes" id="{6FCEF811-D871-3C40-B0C9-EDEB73B09C22}" vid="{92F8ED7D-88EE-B94D-8A8C-7E17D32568BA}"/>
    </a:ext>
  </a:extLst>
</a:theme>
</file>

<file path=ppt/theme/theme2.xml><?xml version="1.0" encoding="utf-8"?>
<a:theme xmlns:a="http://schemas.openxmlformats.org/drawingml/2006/main" name="IBM Developer 2018 blue background">
  <a:themeElements>
    <a:clrScheme name="Custom 68">
      <a:dk1>
        <a:srgbClr val="FFFFFF"/>
      </a:dk1>
      <a:lt1>
        <a:srgbClr val="000000"/>
      </a:lt1>
      <a:dk2>
        <a:srgbClr val="565656"/>
      </a:dk2>
      <a:lt2>
        <a:srgbClr val="F1F4F7"/>
      </a:lt2>
      <a:accent1>
        <a:srgbClr val="0062FF"/>
      </a:accent1>
      <a:accent2>
        <a:srgbClr val="FA75A6"/>
      </a:accent2>
      <a:accent3>
        <a:srgbClr val="20D5D2"/>
      </a:accent3>
      <a:accent4>
        <a:srgbClr val="B9BFC7"/>
      </a:accent4>
      <a:accent5>
        <a:srgbClr val="9DEEB2"/>
      </a:accent5>
      <a:accent6>
        <a:srgbClr val="E3F6FF"/>
      </a:accent6>
      <a:hlink>
        <a:srgbClr val="0062FF"/>
      </a:hlink>
      <a:folHlink>
        <a:srgbClr val="0061FF"/>
      </a:folHlink>
    </a:clrScheme>
    <a:fontScheme name="IBM Plex">
      <a:majorFont>
        <a:latin typeface="IBM Plex Sans Bold"/>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2700">
          <a:solidFill>
            <a:schemeClr val="bg1"/>
          </a:solidFill>
          <a:headEnd type="none" w="med" len="med"/>
          <a:tailEnd type="none" w="med" len="med"/>
        </a:ln>
        <a:effectLst/>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marR="0" indent="0" algn="l" defTabSz="914400" rtl="0" eaLnBrk="1" fontAlgn="base" latinLnBrk="0" hangingPunct="1">
          <a:lnSpc>
            <a:spcPts val="1600"/>
          </a:lnSpc>
          <a:spcBef>
            <a:spcPct val="0"/>
          </a:spcBef>
          <a:spcAft>
            <a:spcPts val="600"/>
          </a:spcAft>
          <a:buClrTx/>
          <a:buSzTx/>
          <a:buFontTx/>
          <a:buNone/>
          <a:tabLst/>
          <a:defRPr kumimoji="0" sz="1200" b="0" i="0" u="none" strike="noStrike" cap="none" normalizeH="0" baseline="0" dirty="0" smtClean="0">
            <a:ln>
              <a:noFill/>
            </a:ln>
            <a:solidFill>
              <a:schemeClr val="tx1"/>
            </a:solidFill>
            <a:effectLst/>
            <a:latin typeface="IBM Plex Sans" panose="020B0503050000000000" pitchFamily="34" charset="77"/>
          </a:defRPr>
        </a:defPPr>
      </a:lstStyle>
      <a:style>
        <a:lnRef idx="2">
          <a:schemeClr val="accent6"/>
        </a:lnRef>
        <a:fillRef idx="1">
          <a:schemeClr val="lt1"/>
        </a:fillRef>
        <a:effectRef idx="0">
          <a:schemeClr val="accent6"/>
        </a:effectRef>
        <a:fontRef idx="minor">
          <a:schemeClr val="dk1"/>
        </a:fontRef>
      </a:style>
    </a:spDef>
    <a:lnDef>
      <a:spPr bwMode="auto">
        <a:ln w="1270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lgn="l">
          <a:lnSpc>
            <a:spcPts val="1600"/>
          </a:lnSpc>
          <a:spcAft>
            <a:spcPts val="600"/>
          </a:spcAft>
          <a:defRPr sz="1200" dirty="0" smtClean="0">
            <a:solidFill>
              <a:schemeClr val="bg1"/>
            </a:solidFill>
            <a:latin typeface="IBM Plex Sans" charset="0"/>
            <a:ea typeface="IBM Plex Sans" charset="0"/>
            <a:cs typeface="IBM Plex Sans" charset="0"/>
          </a:defRPr>
        </a:defPPr>
      </a:lstStyle>
    </a:txDef>
  </a:objectDefaults>
  <a:extraClrSchemeLst/>
  <a:custClrLst>
    <a:custClr name="Red 100">
      <a:srgbClr val="2C080A"/>
    </a:custClr>
    <a:custClr name="Red 90">
      <a:srgbClr val="570408"/>
    </a:custClr>
    <a:custClr name="Red 80">
      <a:srgbClr val="750E13"/>
    </a:custClr>
    <a:custClr name="Red 70">
      <a:srgbClr val="A51920"/>
    </a:custClr>
    <a:custClr name="Red 60">
      <a:srgbClr val="DA1E28"/>
    </a:custClr>
    <a:custClr name="Red 50">
      <a:srgbClr val="FB4B53"/>
    </a:custClr>
    <a:custClr name="Red 40">
      <a:srgbClr val="FF767C"/>
    </a:custClr>
    <a:custClr name="Red 30">
      <a:srgbClr val="FFA4A9"/>
    </a:custClr>
    <a:custClr name="Red 20">
      <a:srgbClr val="FCD0D3"/>
    </a:custClr>
    <a:custClr name="Red 10">
      <a:srgbClr val="FFF0F1"/>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18CFF"/>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E9A"/>
    </a:custClr>
    <a:custClr name="Teal 40">
      <a:srgbClr val="00BAB6"/>
    </a:custClr>
    <a:custClr name="Teal 30">
      <a:srgbClr val="20D5D2"/>
    </a:custClr>
    <a:custClr name="Teal 20">
      <a:srgbClr val="87EDED"/>
    </a:custClr>
    <a:custClr name="Teal 10">
      <a:srgbClr val="DBFBFB"/>
    </a:custClr>
    <a:custClr name="Green 100">
      <a:srgbClr val="081B09"/>
    </a:custClr>
    <a:custClr name="Green 90">
      <a:srgbClr val="01330F"/>
    </a:custClr>
    <a:custClr name="Green 80">
      <a:srgbClr val="054719"/>
    </a:custClr>
    <a:custClr name="Green 70">
      <a:srgbClr val="10642A"/>
    </a:custClr>
    <a:custClr name="Green 60">
      <a:srgbClr val="198038"/>
    </a:custClr>
    <a:custClr name="Green 50">
      <a:srgbClr val="24A249"/>
    </a:custClr>
    <a:custClr name="Green 40">
      <a:srgbClr val="3DBB61"/>
    </a:custClr>
    <a:custClr name="Green 30">
      <a:srgbClr val="56D679"/>
    </a:custClr>
    <a:custClr name="Green 20">
      <a:srgbClr val="9DEEB2"/>
    </a:custClr>
    <a:custClr name="Green 10">
      <a:srgbClr val="DAFBE4"/>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Cool Gray 10">
      <a:srgbClr val="F2F4F8"/>
    </a:custClr>
  </a:custClrLst>
  <a:extLst>
    <a:ext uri="{05A4C25C-085E-4340-85A3-A5531E510DB2}">
      <thm15:themeFamily xmlns:thm15="http://schemas.microsoft.com/office/thememl/2012/main" name="IntroToKubernetes" id="{6FCEF811-D871-3C40-B0C9-EDEB73B09C22}" vid="{CE024EE7-5441-F442-A9EE-9DBD30E67914}"/>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1238</TotalTime>
  <Words>3495</Words>
  <Application>Microsoft Macintosh PowerPoint</Application>
  <PresentationFormat>Widescreen</PresentationFormat>
  <Paragraphs>396</Paragraphs>
  <Slides>16</Slides>
  <Notes>14</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16</vt:i4>
      </vt:variant>
    </vt:vector>
  </HeadingPairs>
  <TitlesOfParts>
    <vt:vector size="29" baseType="lpstr">
      <vt:lpstr>.AppleSystemUIFont</vt:lpstr>
      <vt:lpstr>Arial</vt:lpstr>
      <vt:lpstr>Calibri</vt:lpstr>
      <vt:lpstr>Courier</vt:lpstr>
      <vt:lpstr>HelvNeue Light for IBM</vt:lpstr>
      <vt:lpstr>IBM Plex Mono</vt:lpstr>
      <vt:lpstr>IBM Plex Mono Light</vt:lpstr>
      <vt:lpstr>IBM Plex Sans</vt:lpstr>
      <vt:lpstr>IBM Plex Sans Light</vt:lpstr>
      <vt:lpstr>Menlo</vt:lpstr>
      <vt:lpstr>Wingdings</vt:lpstr>
      <vt:lpstr>IBM Developer 2018 white background</vt:lpstr>
      <vt:lpstr>IBM Developer 2018 blue background</vt:lpstr>
      <vt:lpstr>Introduction to Kubernetes   </vt:lpstr>
      <vt:lpstr>What is container orchestration?</vt:lpstr>
      <vt:lpstr>History of Kubernetes</vt:lpstr>
      <vt:lpstr>Container Orchestration</vt:lpstr>
      <vt:lpstr>Kubernetes Architecture</vt:lpstr>
      <vt:lpstr>Kubernetes Objects</vt:lpstr>
      <vt:lpstr>API Groups</vt:lpstr>
      <vt:lpstr>PowerPoint Presentation</vt:lpstr>
      <vt:lpstr>Kubernetes API – apps,rbac.authorization.k8s.io</vt:lpstr>
      <vt:lpstr>Extending Kubernetes</vt:lpstr>
      <vt:lpstr>Kubernetes Container Runtime </vt:lpstr>
      <vt:lpstr>Kubernetes Client </vt:lpstr>
      <vt:lpstr>Deploy</vt:lpstr>
      <vt:lpstr>Kubernetes in Action</vt:lpstr>
      <vt:lpstr>Enterprise Kubernetes - OpenShift</vt:lpstr>
      <vt:lpstr>Lab Time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Okun</dc:creator>
  <cp:lastModifiedBy>Remko De Knikker</cp:lastModifiedBy>
  <cp:revision>55</cp:revision>
  <dcterms:created xsi:type="dcterms:W3CDTF">2020-01-06T19:15:16Z</dcterms:created>
  <dcterms:modified xsi:type="dcterms:W3CDTF">2020-04-20T06:02:33Z</dcterms:modified>
</cp:coreProperties>
</file>

<file path=docProps/thumbnail.jpeg>
</file>